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0" r:id="rId8"/>
    <p:sldId id="263" r:id="rId9"/>
    <p:sldId id="264" r:id="rId10"/>
    <p:sldId id="265" r:id="rId11"/>
    <p:sldId id="262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Grupper</a:t>
            </a:r>
            <a:endParaRPr lang="en-US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Hele klassen, par, grupper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549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Grib ikke ind overfor enhver forstyrrelse</a:t>
            </a:r>
          </a:p>
          <a:p>
            <a:r>
              <a:rPr lang="da-DK" dirty="0"/>
              <a:t>Vær tydelig og præcis, når du sætter eleverne i gang med en opgave.</a:t>
            </a:r>
          </a:p>
          <a:p>
            <a:r>
              <a:rPr lang="da-DK" dirty="0"/>
              <a:t>Afslut timen på en ordentlig måde. </a:t>
            </a:r>
          </a:p>
          <a:p>
            <a:r>
              <a:rPr lang="da-DK" dirty="0"/>
              <a:t>Varier din undervisning</a:t>
            </a:r>
          </a:p>
          <a:p>
            <a:r>
              <a:rPr lang="da-DK" dirty="0"/>
              <a:t>Arbejd med indarbejdede rutiner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38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Klasserumsledelse</a:t>
            </a:r>
            <a:br>
              <a:rPr lang="da-DK" dirty="0"/>
            </a:br>
            <a:r>
              <a:rPr lang="da-DK" sz="1300" dirty="0"/>
              <a:t>En dygtig underviser skal udover stærke faglige og didaktiske kompetencer også være en dygtig relations- og undervisningsleder.</a:t>
            </a:r>
            <a:endParaRPr lang="en-US" sz="13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Følgende</a:t>
            </a:r>
            <a:r>
              <a:rPr lang="en-US" dirty="0"/>
              <a:t> </a:t>
            </a:r>
            <a:r>
              <a:rPr lang="en-US" dirty="0" err="1"/>
              <a:t>elementer</a:t>
            </a:r>
            <a:r>
              <a:rPr lang="en-US" dirty="0"/>
              <a:t> </a:t>
            </a:r>
            <a:r>
              <a:rPr lang="en-US" dirty="0" err="1"/>
              <a:t>har</a:t>
            </a:r>
            <a:r>
              <a:rPr lang="en-US" dirty="0"/>
              <a:t> </a:t>
            </a:r>
            <a:r>
              <a:rPr lang="en-US" dirty="0" err="1"/>
              <a:t>betydning</a:t>
            </a:r>
            <a:r>
              <a:rPr lang="en-US" dirty="0"/>
              <a:t> for </a:t>
            </a:r>
            <a:r>
              <a:rPr lang="en-US" dirty="0" err="1"/>
              <a:t>elevernes</a:t>
            </a:r>
            <a:r>
              <a:rPr lang="en-US" dirty="0"/>
              <a:t> </a:t>
            </a:r>
            <a:r>
              <a:rPr lang="en-US" dirty="0" err="1"/>
              <a:t>læring</a:t>
            </a:r>
            <a:r>
              <a:rPr lang="en-US" dirty="0"/>
              <a:t>.:</a:t>
            </a:r>
          </a:p>
          <a:p>
            <a:r>
              <a:rPr lang="da-DK" dirty="0"/>
              <a:t>Et trygt og positivt læringsmiljø.</a:t>
            </a:r>
          </a:p>
          <a:p>
            <a:r>
              <a:rPr lang="da-DK" dirty="0"/>
              <a:t>Tydelige og tilpassede læringsmål.</a:t>
            </a:r>
          </a:p>
          <a:p>
            <a:r>
              <a:rPr lang="da-DK" dirty="0"/>
              <a:t>Feedback.</a:t>
            </a:r>
          </a:p>
          <a:p>
            <a:r>
              <a:rPr lang="da-DK" dirty="0"/>
              <a:t>Elevinddragelse.</a:t>
            </a:r>
          </a:p>
          <a:p>
            <a:r>
              <a:rPr lang="da-DK" dirty="0"/>
              <a:t>Variation og struktur i organisering af undervisningen.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29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Opgave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I grupper à 2 bedes I komme med eksempler fra jeres egen undervisning,  eller forslag til hvordan elementerne kan praktiseres.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255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Gruppedynamik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Hvordan kan det være at grupper med samme faglige kompetencer og samme oplysninger i arbejdet kan fungere forskelligt?</a:t>
            </a:r>
          </a:p>
          <a:p>
            <a:r>
              <a:rPr lang="da-DK" dirty="0"/>
              <a:t>Evnen til </a:t>
            </a:r>
            <a:r>
              <a:rPr lang="da-DK" dirty="0">
                <a:solidFill>
                  <a:srgbClr val="FF0000"/>
                </a:solidFill>
              </a:rPr>
              <a:t>samarbejde</a:t>
            </a:r>
            <a:r>
              <a:rPr lang="da-DK" dirty="0"/>
              <a:t> har afgørende betydning for gruppers trivsel og produktivitet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1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1. Inklusionsfasen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Centrale behov:</a:t>
            </a:r>
            <a:br>
              <a:rPr lang="da-DK" dirty="0"/>
            </a:br>
            <a:r>
              <a:rPr lang="da-DK" dirty="0"/>
              <a:t>- at blive accepteret og have betydning</a:t>
            </a:r>
            <a:br>
              <a:rPr lang="da-DK" dirty="0"/>
            </a:br>
            <a:r>
              <a:rPr lang="da-DK" dirty="0"/>
              <a:t>- forstå mål og opgaver </a:t>
            </a:r>
            <a:br>
              <a:rPr lang="da-DK" dirty="0"/>
            </a:br>
            <a:r>
              <a:rPr lang="da-DK" dirty="0"/>
              <a:t>- kende spillereglerne</a:t>
            </a:r>
          </a:p>
          <a:p>
            <a:r>
              <a:rPr lang="da-DK" dirty="0"/>
              <a:t>Ledelse:</a:t>
            </a:r>
            <a:br>
              <a:rPr lang="da-DK" dirty="0"/>
            </a:br>
            <a:r>
              <a:rPr lang="da-DK" dirty="0"/>
              <a:t>- Udvise involvering og engagement</a:t>
            </a:r>
            <a:br>
              <a:rPr lang="da-DK" dirty="0"/>
            </a:br>
            <a:r>
              <a:rPr lang="da-DK" dirty="0"/>
              <a:t>- gruppen har en antagelse om at læreren ved alt</a:t>
            </a:r>
            <a:br>
              <a:rPr lang="da-DK" dirty="0"/>
            </a:br>
            <a:r>
              <a:rPr lang="da-DK" dirty="0"/>
              <a:t>- </a:t>
            </a:r>
            <a:r>
              <a:rPr lang="da-DK" dirty="0">
                <a:solidFill>
                  <a:srgbClr val="FF0000"/>
                </a:solidFill>
              </a:rPr>
              <a:t>Styring og instruktion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solidFill>
                  <a:srgbClr val="0070C0"/>
                </a:solidFill>
              </a:rPr>
              <a:t>Overgangsfase 1</a:t>
            </a:r>
            <a:br>
              <a:rPr lang="da-DK" dirty="0">
                <a:solidFill>
                  <a:srgbClr val="0070C0"/>
                </a:solidFill>
              </a:rPr>
            </a:br>
            <a:r>
              <a:rPr lang="da-DK" sz="2000" dirty="0">
                <a:solidFill>
                  <a:srgbClr val="0070C0"/>
                </a:solidFill>
              </a:rPr>
              <a:t>Hvedebrødsdage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”alle kan snakke med alle, alle kan lide alle”</a:t>
            </a:r>
          </a:p>
          <a:p>
            <a:r>
              <a:rPr lang="da-DK" dirty="0"/>
              <a:t>Mindre grupperinger opstår, problemer og konflikter opstår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2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2. Kontrolfasen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Centrale behov:</a:t>
            </a:r>
            <a:br>
              <a:rPr lang="da-DK" dirty="0"/>
            </a:br>
            <a:r>
              <a:rPr lang="da-DK" dirty="0"/>
              <a:t>- føle sig kompetent og at have indflydelse</a:t>
            </a:r>
          </a:p>
          <a:p>
            <a:r>
              <a:rPr lang="da-DK" dirty="0"/>
              <a:t>Ledelse:</a:t>
            </a:r>
            <a:br>
              <a:rPr lang="da-DK" dirty="0"/>
            </a:br>
            <a:r>
              <a:rPr lang="da-DK" dirty="0"/>
              <a:t>- Vejledning, tydelighed, neutralitet</a:t>
            </a:r>
          </a:p>
          <a:p>
            <a:endParaRPr lang="da-DK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8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rgbClr val="0070C0"/>
                </a:solidFill>
              </a:rPr>
              <a:t>Overgangsfase 2</a:t>
            </a:r>
            <a:br>
              <a:rPr lang="da-DK" dirty="0">
                <a:solidFill>
                  <a:srgbClr val="0070C0"/>
                </a:solidFill>
              </a:rPr>
            </a:br>
            <a:r>
              <a:rPr lang="da-DK" sz="2000" dirty="0">
                <a:solidFill>
                  <a:srgbClr val="0070C0"/>
                </a:solidFill>
              </a:rPr>
              <a:t>Hybris (hovmod, </a:t>
            </a:r>
            <a:r>
              <a:rPr lang="da-DK" sz="2000" dirty="0" err="1">
                <a:solidFill>
                  <a:srgbClr val="0070C0"/>
                </a:solidFill>
              </a:rPr>
              <a:t>makitasaarneq</a:t>
            </a:r>
            <a:r>
              <a:rPr lang="da-DK" sz="2000" dirty="0">
                <a:solidFill>
                  <a:srgbClr val="0070C0"/>
                </a:solidFill>
              </a:rPr>
              <a:t>, allanik </a:t>
            </a:r>
            <a:r>
              <a:rPr lang="da-DK" sz="2000" dirty="0" err="1">
                <a:solidFill>
                  <a:srgbClr val="0070C0"/>
                </a:solidFill>
              </a:rPr>
              <a:t>suussupaginnineq</a:t>
            </a:r>
            <a:r>
              <a:rPr lang="da-DK" sz="2000" dirty="0">
                <a:solidFill>
                  <a:srgbClr val="0070C0"/>
                </a:solidFill>
              </a:rPr>
              <a:t>)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”Os mod dem” – klassen/gruppen har forståelse for sig selv som </a:t>
            </a:r>
            <a:r>
              <a:rPr lang="da-DK" dirty="0" err="1"/>
              <a:t>suværen</a:t>
            </a:r>
            <a:r>
              <a:rPr lang="da-DK" dirty="0"/>
              <a:t> og uovervindelig</a:t>
            </a:r>
          </a:p>
          <a:p>
            <a:r>
              <a:rPr lang="da-DK" dirty="0"/>
              <a:t>Svært for enkeltindivider at gå imod</a:t>
            </a:r>
          </a:p>
          <a:p>
            <a:r>
              <a:rPr lang="da-DK" dirty="0"/>
              <a:t>Hvis udvikling til næste trin skal ske, skal man turde arbejde med de besværlige og ubehagelige problemstillinger.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3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Åbenhedsfasen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Centrale behov:</a:t>
            </a:r>
            <a:br>
              <a:rPr lang="da-DK" dirty="0"/>
            </a:br>
            <a:r>
              <a:rPr lang="da-DK" dirty="0"/>
              <a:t>- Fortrolighed og tryghed til at være den, man er</a:t>
            </a:r>
            <a:br>
              <a:rPr lang="da-DK" dirty="0"/>
            </a:br>
            <a:r>
              <a:rPr lang="da-DK" dirty="0"/>
              <a:t>- klar over egne styrker og svagheder og finder energi og styrke i gruppen</a:t>
            </a:r>
          </a:p>
          <a:p>
            <a:r>
              <a:rPr lang="da-DK" dirty="0"/>
              <a:t>Konflikter håndteres løbende,</a:t>
            </a:r>
          </a:p>
          <a:p>
            <a:r>
              <a:rPr lang="da-DK" dirty="0"/>
              <a:t>Man orienterer sig mod opgaverne, meget mere læring og produktivitet</a:t>
            </a:r>
          </a:p>
          <a:p>
            <a:endParaRPr lang="da-D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08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Afslutningen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Tab af fællesskab man </a:t>
            </a:r>
            <a:r>
              <a:rPr lang="da-DK"/>
              <a:t>har været en del af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21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Forming:</a:t>
            </a:r>
            <a:br>
              <a:rPr lang="en-US" b="1" dirty="0"/>
            </a:br>
            <a:r>
              <a:rPr lang="en-US" sz="1300" b="1" dirty="0" err="1"/>
              <a:t>Gruppen</a:t>
            </a:r>
            <a:r>
              <a:rPr lang="en-US" sz="1300" b="1" dirty="0"/>
              <a:t> </a:t>
            </a:r>
            <a:r>
              <a:rPr lang="en-US" sz="1300" b="1" dirty="0" err="1"/>
              <a:t>dannes</a:t>
            </a:r>
            <a:r>
              <a:rPr lang="en-US" sz="1300" b="1" dirty="0"/>
              <a:t> – </a:t>
            </a:r>
            <a:r>
              <a:rPr lang="en-US" sz="1300" b="1" dirty="0" err="1"/>
              <a:t>medlemmer</a:t>
            </a:r>
            <a:r>
              <a:rPr lang="en-US" sz="1300" b="1" dirty="0"/>
              <a:t> </a:t>
            </a:r>
            <a:r>
              <a:rPr lang="en-US" sz="1300" b="1" dirty="0" err="1"/>
              <a:t>lærer</a:t>
            </a:r>
            <a:r>
              <a:rPr lang="en-US" sz="1300" b="1" dirty="0"/>
              <a:t> </a:t>
            </a:r>
            <a:r>
              <a:rPr lang="en-US" sz="1300" b="1" dirty="0" err="1"/>
              <a:t>hinandnen</a:t>
            </a:r>
            <a:r>
              <a:rPr lang="en-US" sz="1300" b="1" dirty="0"/>
              <a:t> at </a:t>
            </a:r>
            <a:r>
              <a:rPr lang="en-US" sz="1300" b="1" dirty="0" err="1"/>
              <a:t>kende</a:t>
            </a:r>
            <a:br>
              <a:rPr lang="en-US" sz="1300" b="1" dirty="0"/>
            </a:br>
            <a:r>
              <a:rPr lang="en-US" sz="1300" b="1" dirty="0" err="1"/>
              <a:t>Fokus</a:t>
            </a:r>
            <a:r>
              <a:rPr lang="en-US" sz="1300" b="1" dirty="0"/>
              <a:t> </a:t>
            </a:r>
            <a:r>
              <a:rPr lang="en-US" sz="1300" b="1" dirty="0" err="1"/>
              <a:t>på</a:t>
            </a:r>
            <a:r>
              <a:rPr lang="en-US" sz="1300" b="1" dirty="0"/>
              <a:t> </a:t>
            </a:r>
            <a:r>
              <a:rPr lang="en-US" sz="1300" b="1" dirty="0" err="1"/>
              <a:t>opgave</a:t>
            </a:r>
            <a:r>
              <a:rPr lang="en-US" sz="1300" b="1" dirty="0"/>
              <a:t>, </a:t>
            </a:r>
            <a:r>
              <a:rPr lang="en-US" sz="1300" b="1" dirty="0" err="1"/>
              <a:t>ikke</a:t>
            </a:r>
            <a:r>
              <a:rPr lang="en-US" sz="1300" b="1" dirty="0"/>
              <a:t> </a:t>
            </a:r>
            <a:r>
              <a:rPr lang="en-US" sz="1300" b="1" dirty="0" err="1"/>
              <a:t>så</a:t>
            </a:r>
            <a:r>
              <a:rPr lang="en-US" sz="1300" b="1" dirty="0"/>
              <a:t> </a:t>
            </a:r>
            <a:r>
              <a:rPr lang="en-US" sz="1300" b="1" dirty="0" err="1"/>
              <a:t>meget</a:t>
            </a:r>
            <a:r>
              <a:rPr lang="en-US" sz="1300" b="1" dirty="0"/>
              <a:t> pp </a:t>
            </a:r>
            <a:r>
              <a:rPr lang="en-US" sz="1300" b="1" dirty="0" err="1"/>
              <a:t>gruppen</a:t>
            </a:r>
            <a:endParaRPr lang="en-US" sz="13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Uklare</a:t>
            </a:r>
            <a:r>
              <a:rPr lang="en-US" dirty="0"/>
              <a:t> </a:t>
            </a:r>
            <a:r>
              <a:rPr lang="en-US" dirty="0" err="1"/>
              <a:t>mål</a:t>
            </a:r>
            <a:r>
              <a:rPr lang="en-US" dirty="0"/>
              <a:t> </a:t>
            </a:r>
            <a:r>
              <a:rPr lang="en-US" dirty="0" err="1"/>
              <a:t>eller</a:t>
            </a:r>
            <a:r>
              <a:rPr lang="en-US" dirty="0"/>
              <a:t> </a:t>
            </a:r>
            <a:r>
              <a:rPr lang="en-US" dirty="0" err="1"/>
              <a:t>fokus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nye</a:t>
            </a:r>
            <a:r>
              <a:rPr lang="en-US" dirty="0"/>
              <a:t> </a:t>
            </a:r>
            <a:r>
              <a:rPr lang="en-US" dirty="0" err="1"/>
              <a:t>mål</a:t>
            </a:r>
            <a:r>
              <a:rPr lang="en-US" dirty="0"/>
              <a:t>.</a:t>
            </a:r>
          </a:p>
          <a:p>
            <a:r>
              <a:rPr lang="en-US" dirty="0" err="1"/>
              <a:t>Mangel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fælles</a:t>
            </a:r>
            <a:r>
              <a:rPr lang="en-US" dirty="0"/>
              <a:t> engagement.</a:t>
            </a:r>
          </a:p>
          <a:p>
            <a:r>
              <a:rPr lang="en-US" dirty="0" err="1"/>
              <a:t>Forvirring</a:t>
            </a:r>
            <a:endParaRPr lang="en-US" dirty="0"/>
          </a:p>
          <a:p>
            <a:r>
              <a:rPr lang="en-US" dirty="0" err="1"/>
              <a:t>Lav</a:t>
            </a:r>
            <a:r>
              <a:rPr lang="en-US" dirty="0"/>
              <a:t> morale</a:t>
            </a:r>
          </a:p>
          <a:p>
            <a:r>
              <a:rPr lang="en-US" dirty="0" err="1"/>
              <a:t>Udtrykker</a:t>
            </a:r>
            <a:r>
              <a:rPr lang="en-US" dirty="0"/>
              <a:t> </a:t>
            </a:r>
            <a:r>
              <a:rPr lang="en-US" dirty="0" err="1"/>
              <a:t>ikke</a:t>
            </a:r>
            <a:r>
              <a:rPr lang="en-US" dirty="0"/>
              <a:t> </a:t>
            </a:r>
            <a:r>
              <a:rPr lang="en-US" dirty="0" err="1"/>
              <a:t>følelser</a:t>
            </a:r>
            <a:r>
              <a:rPr lang="en-US" dirty="0"/>
              <a:t> </a:t>
            </a:r>
            <a:r>
              <a:rPr lang="en-US" dirty="0" err="1"/>
              <a:t>åbent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gruppen</a:t>
            </a:r>
            <a:endParaRPr lang="en-US" dirty="0"/>
          </a:p>
          <a:p>
            <a:r>
              <a:rPr lang="en-US" dirty="0" err="1"/>
              <a:t>Undviger</a:t>
            </a:r>
            <a:r>
              <a:rPr lang="en-US" dirty="0"/>
              <a:t> </a:t>
            </a:r>
            <a:r>
              <a:rPr lang="en-US" dirty="0" err="1"/>
              <a:t>beskeder</a:t>
            </a:r>
            <a:r>
              <a:rPr lang="en-US" dirty="0"/>
              <a:t> </a:t>
            </a:r>
            <a:r>
              <a:rPr lang="en-US" dirty="0" err="1"/>
              <a:t>eller</a:t>
            </a:r>
            <a:r>
              <a:rPr lang="en-US" dirty="0"/>
              <a:t> </a:t>
            </a:r>
            <a:r>
              <a:rPr lang="en-US" dirty="0" err="1"/>
              <a:t>beskæfter</a:t>
            </a:r>
            <a:r>
              <a:rPr lang="en-US" dirty="0"/>
              <a:t> sig med </a:t>
            </a:r>
            <a:r>
              <a:rPr lang="en-US" dirty="0" err="1"/>
              <a:t>andet</a:t>
            </a:r>
            <a:r>
              <a:rPr lang="en-US" dirty="0"/>
              <a:t> – vi </a:t>
            </a:r>
            <a:r>
              <a:rPr lang="en-US" dirty="0" err="1"/>
              <a:t>lytter</a:t>
            </a:r>
            <a:r>
              <a:rPr lang="en-US" dirty="0"/>
              <a:t> </a:t>
            </a:r>
            <a:r>
              <a:rPr lang="en-US" dirty="0" err="1"/>
              <a:t>ikke</a:t>
            </a:r>
            <a:r>
              <a:rPr lang="en-US" dirty="0"/>
              <a:t> </a:t>
            </a:r>
            <a:r>
              <a:rPr lang="en-US" dirty="0" err="1"/>
              <a:t>efter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11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Opgave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I grupper à 3-4 bedes I diskutere nedenstående:</a:t>
            </a:r>
          </a:p>
          <a:p>
            <a:pPr marL="0" indent="0">
              <a:buNone/>
            </a:pPr>
            <a:br>
              <a:rPr lang="da-DK" dirty="0"/>
            </a:br>
            <a:r>
              <a:rPr lang="da-DK" sz="2400" dirty="0">
                <a:solidFill>
                  <a:srgbClr val="FF0000"/>
                </a:solidFill>
              </a:rPr>
              <a:t>Hvad er jeres egne erfaringer </a:t>
            </a:r>
            <a:r>
              <a:rPr lang="da-DK" sz="2400">
                <a:solidFill>
                  <a:srgbClr val="FF0000"/>
                </a:solidFill>
              </a:rPr>
              <a:t>med gruppedynamik?  </a:t>
            </a:r>
            <a:r>
              <a:rPr lang="da-DK" sz="2400" dirty="0">
                <a:solidFill>
                  <a:srgbClr val="FF0000"/>
                </a:solidFill>
              </a:rPr>
              <a:t>Anvend teori.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I har 30 minutter til arbejdet.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I kan fremlæg jeres arbejde efter eget ønske (PPS, flipover…)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142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Du bør som underviser…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Vise </a:t>
            </a:r>
            <a:r>
              <a:rPr lang="en-US" dirty="0" err="1"/>
              <a:t>retningen</a:t>
            </a:r>
            <a:endParaRPr lang="en-US" dirty="0"/>
          </a:p>
          <a:p>
            <a:r>
              <a:rPr lang="en-US" dirty="0" err="1"/>
              <a:t>Definere</a:t>
            </a:r>
            <a:r>
              <a:rPr lang="en-US" dirty="0"/>
              <a:t> </a:t>
            </a:r>
            <a:r>
              <a:rPr lang="en-US" dirty="0" err="1"/>
              <a:t>formålet</a:t>
            </a:r>
            <a:endParaRPr lang="en-US" dirty="0"/>
          </a:p>
          <a:p>
            <a:r>
              <a:rPr lang="en-US" dirty="0" err="1"/>
              <a:t>Udvikle</a:t>
            </a:r>
            <a:r>
              <a:rPr lang="en-US" dirty="0"/>
              <a:t> </a:t>
            </a:r>
            <a:r>
              <a:rPr lang="en-US" dirty="0" err="1"/>
              <a:t>strukturen</a:t>
            </a:r>
            <a:r>
              <a:rPr lang="en-US" dirty="0"/>
              <a:t>. </a:t>
            </a:r>
          </a:p>
          <a:p>
            <a:r>
              <a:rPr lang="en-US" dirty="0" err="1"/>
              <a:t>Få</a:t>
            </a:r>
            <a:r>
              <a:rPr lang="en-US" dirty="0"/>
              <a:t> </a:t>
            </a:r>
            <a:r>
              <a:rPr lang="en-US" dirty="0" err="1"/>
              <a:t>deltagerne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at </a:t>
            </a:r>
            <a:r>
              <a:rPr lang="en-US" dirty="0" err="1"/>
              <a:t>engagere</a:t>
            </a:r>
            <a:r>
              <a:rPr lang="en-US" dirty="0"/>
              <a:t> sig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etableringen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teamet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Være</a:t>
            </a:r>
            <a:r>
              <a:rPr lang="en-US" dirty="0"/>
              <a:t> </a:t>
            </a:r>
            <a:r>
              <a:rPr lang="en-US" dirty="0" err="1"/>
              <a:t>opmærksom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personkonflikter</a:t>
            </a:r>
            <a:endParaRPr lang="en-US" dirty="0"/>
          </a:p>
          <a:p>
            <a:r>
              <a:rPr lang="en-US" dirty="0" err="1"/>
              <a:t>Indsluse</a:t>
            </a:r>
            <a:r>
              <a:rPr lang="en-US" dirty="0"/>
              <a:t> </a:t>
            </a:r>
            <a:r>
              <a:rPr lang="en-US" dirty="0" err="1"/>
              <a:t>nye</a:t>
            </a:r>
            <a:r>
              <a:rPr lang="en-US" dirty="0"/>
              <a:t> </a:t>
            </a:r>
            <a:r>
              <a:rPr lang="en-US" dirty="0" err="1"/>
              <a:t>medlemmer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gruppen</a:t>
            </a:r>
            <a:r>
              <a:rPr lang="en-US" dirty="0"/>
              <a:t>.</a:t>
            </a:r>
          </a:p>
          <a:p>
            <a:r>
              <a:rPr lang="en-US" dirty="0" err="1"/>
              <a:t>Være</a:t>
            </a:r>
            <a:r>
              <a:rPr lang="en-US" dirty="0"/>
              <a:t> </a:t>
            </a:r>
            <a:r>
              <a:rPr lang="en-US" dirty="0" err="1"/>
              <a:t>åben</a:t>
            </a:r>
            <a:r>
              <a:rPr lang="en-US" dirty="0"/>
              <a:t> over for </a:t>
            </a:r>
            <a:r>
              <a:rPr lang="en-US" dirty="0" err="1"/>
              <a:t>ændring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4779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b="1" dirty="0" err="1"/>
              <a:t>Storming</a:t>
            </a:r>
            <a:r>
              <a:rPr lang="da-DK" b="1" dirty="0"/>
              <a:t>:</a:t>
            </a:r>
            <a:br>
              <a:rPr lang="da-DK" b="1" dirty="0"/>
            </a:br>
            <a:r>
              <a:rPr lang="da-DK" sz="1300" b="1" dirty="0"/>
              <a:t>Har forstået opgaven, diskuterer regler og struktur, deltageres status bliver tydeligt, hvem gør hvad?</a:t>
            </a:r>
            <a:endParaRPr lang="en-US" sz="13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Mangel på sammenhæng</a:t>
            </a:r>
          </a:p>
          <a:p>
            <a:r>
              <a:rPr lang="da-DK" dirty="0"/>
              <a:t>Subjektive holdninger kommer til udtryk</a:t>
            </a:r>
          </a:p>
          <a:p>
            <a:r>
              <a:rPr lang="da-DK" dirty="0"/>
              <a:t>Skjulte dagsordener eller modarbejde</a:t>
            </a:r>
          </a:p>
          <a:p>
            <a:r>
              <a:rPr lang="da-DK" dirty="0"/>
              <a:t>Konflikter eller tydelig undvigelser</a:t>
            </a:r>
          </a:p>
          <a:p>
            <a:r>
              <a:rPr lang="da-DK" dirty="0"/>
              <a:t>Konfrontationer</a:t>
            </a:r>
          </a:p>
          <a:p>
            <a:r>
              <a:rPr lang="da-DK" dirty="0"/>
              <a:t>Inkonsistens i adfærd og resultater</a:t>
            </a:r>
          </a:p>
          <a:p>
            <a:r>
              <a:rPr lang="da-DK" dirty="0"/>
              <a:t>Følelsesmæssige udbrud eller undertrykkelse</a:t>
            </a:r>
          </a:p>
          <a:p>
            <a:r>
              <a:rPr lang="da-DK" dirty="0"/>
              <a:t>Fejl</a:t>
            </a:r>
          </a:p>
        </p:txBody>
      </p:sp>
    </p:spTree>
    <p:extLst>
      <p:ext uri="{BB962C8B-B14F-4D97-AF65-F5344CB8AC3E}">
        <p14:creationId xmlns:p14="http://schemas.microsoft.com/office/powerpoint/2010/main" val="335933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Du bør som underviser…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Gøre det muligt for gruppen at sætte kursen</a:t>
            </a:r>
          </a:p>
          <a:p>
            <a:r>
              <a:rPr lang="da-DK" dirty="0"/>
              <a:t>Få gruppen til at definere roller, ansvar og procedurer.</a:t>
            </a:r>
          </a:p>
          <a:p>
            <a:r>
              <a:rPr lang="da-DK" dirty="0"/>
              <a:t>Gøre det muligt at omdefinere opgaverne, der skal gennemføres</a:t>
            </a:r>
          </a:p>
          <a:p>
            <a:r>
              <a:rPr lang="da-DK" dirty="0"/>
              <a:t>Acceptere og udvise tolerance over for utilfredshed</a:t>
            </a:r>
          </a:p>
          <a:p>
            <a:r>
              <a:rPr lang="da-DK" dirty="0"/>
              <a:t>Være opmærksom på det sociale samspil </a:t>
            </a:r>
            <a:r>
              <a:rPr lang="da-DK"/>
              <a:t>i gruppen</a:t>
            </a:r>
          </a:p>
          <a:p>
            <a:r>
              <a:rPr lang="da-DK"/>
              <a:t>Vise </a:t>
            </a:r>
            <a:r>
              <a:rPr lang="da-DK" dirty="0"/>
              <a:t>synlig ledelse = være til stede, ris og ros, gå foran.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3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b="1" dirty="0" err="1"/>
              <a:t>Norming</a:t>
            </a:r>
            <a:r>
              <a:rPr lang="da-DK" b="1" dirty="0"/>
              <a:t>:</a:t>
            </a:r>
            <a:br>
              <a:rPr lang="da-DK" b="1" dirty="0"/>
            </a:br>
            <a:r>
              <a:rPr lang="da-DK" sz="1300" b="1" dirty="0"/>
              <a:t>Faste regler etableres, roller fordeles, opgaver placeres</a:t>
            </a:r>
            <a:endParaRPr lang="en-US" sz="13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Stiller spørgsmål ved hinandens performance</a:t>
            </a:r>
          </a:p>
          <a:p>
            <a:r>
              <a:rPr lang="da-DK" dirty="0"/>
              <a:t>Revurderer og tydeliggøre mål</a:t>
            </a:r>
          </a:p>
          <a:p>
            <a:r>
              <a:rPr lang="da-DK" dirty="0"/>
              <a:t>Finder på nye roller eller bekræfter roller og adfærd over for hinanden</a:t>
            </a:r>
          </a:p>
          <a:p>
            <a:r>
              <a:rPr lang="da-DK" dirty="0"/>
              <a:t>Tør tage fat i risikofyldte emner.</a:t>
            </a:r>
          </a:p>
          <a:p>
            <a:r>
              <a:rPr lang="da-DK" dirty="0"/>
              <a:t>Lytter og udfordrer hinanden</a:t>
            </a:r>
          </a:p>
          <a:p>
            <a:r>
              <a:rPr lang="da-DK" dirty="0"/>
              <a:t>Afprøver nye tiltag og eksperimenter</a:t>
            </a:r>
          </a:p>
          <a:p>
            <a:r>
              <a:rPr lang="da-DK" dirty="0"/>
              <a:t>Tør identificere hinandens fejl og mangler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5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Performing:</a:t>
            </a:r>
            <a:br>
              <a:rPr lang="en-US" b="1" dirty="0"/>
            </a:br>
            <a:r>
              <a:rPr lang="en-US" sz="1300" b="1" dirty="0" err="1"/>
              <a:t>Når</a:t>
            </a:r>
            <a:r>
              <a:rPr lang="en-US" sz="1300" b="1" dirty="0"/>
              <a:t> </a:t>
            </a:r>
            <a:r>
              <a:rPr lang="en-US" sz="1300" b="1" dirty="0" err="1"/>
              <a:t>til</a:t>
            </a:r>
            <a:r>
              <a:rPr lang="en-US" sz="1300" b="1" dirty="0"/>
              <a:t> </a:t>
            </a:r>
            <a:r>
              <a:rPr lang="en-US" sz="1300" b="1" dirty="0" err="1"/>
              <a:t>en</a:t>
            </a:r>
            <a:r>
              <a:rPr lang="en-US" sz="1300" b="1" dirty="0"/>
              <a:t> </a:t>
            </a:r>
            <a:r>
              <a:rPr lang="en-US" sz="1300" b="1" dirty="0" err="1"/>
              <a:t>konklusion</a:t>
            </a:r>
            <a:r>
              <a:rPr lang="en-US" sz="1300" b="1" dirty="0"/>
              <a:t>, </a:t>
            </a:r>
            <a:r>
              <a:rPr lang="en-US" sz="1300" b="1" dirty="0" err="1"/>
              <a:t>støtter</a:t>
            </a:r>
            <a:r>
              <a:rPr lang="en-US" sz="1300" b="1" dirty="0"/>
              <a:t> </a:t>
            </a:r>
            <a:r>
              <a:rPr lang="en-US" sz="1300" b="1" dirty="0" err="1"/>
              <a:t>hinanden</a:t>
            </a:r>
            <a:r>
              <a:rPr lang="en-US" sz="1300" b="1" dirty="0"/>
              <a:t>, </a:t>
            </a:r>
            <a:r>
              <a:rPr lang="en-US" sz="1300" b="1" dirty="0" err="1"/>
              <a:t>opgave</a:t>
            </a:r>
            <a:r>
              <a:rPr lang="en-US" sz="1300" b="1" dirty="0"/>
              <a:t> </a:t>
            </a:r>
            <a:r>
              <a:rPr lang="en-US" sz="1300" b="1" dirty="0" err="1"/>
              <a:t>kan</a:t>
            </a:r>
            <a:r>
              <a:rPr lang="en-US" sz="1300" b="1" dirty="0"/>
              <a:t> </a:t>
            </a:r>
            <a:r>
              <a:rPr lang="en-US" sz="1300" b="1" dirty="0" err="1"/>
              <a:t>skifte</a:t>
            </a:r>
            <a:r>
              <a:rPr lang="en-US" sz="1300" b="1" dirty="0"/>
              <a:t> </a:t>
            </a:r>
            <a:r>
              <a:rPr lang="en-US" sz="1300" b="1" dirty="0" err="1"/>
              <a:t>hænder</a:t>
            </a:r>
            <a:r>
              <a:rPr lang="en-US" sz="1300" b="1" dirty="0"/>
              <a:t>, man </a:t>
            </a:r>
            <a:r>
              <a:rPr lang="en-US" sz="1300" b="1" dirty="0" err="1"/>
              <a:t>er</a:t>
            </a:r>
            <a:r>
              <a:rPr lang="en-US" sz="1300" b="1" dirty="0"/>
              <a:t> </a:t>
            </a:r>
            <a:r>
              <a:rPr lang="en-US" sz="1300" b="1" dirty="0" err="1"/>
              <a:t>interesseret</a:t>
            </a:r>
            <a:r>
              <a:rPr lang="en-US" sz="1300" b="1" dirty="0"/>
              <a:t> I den </a:t>
            </a:r>
            <a:r>
              <a:rPr lang="en-US" sz="1300" b="1" dirty="0" err="1"/>
              <a:t>samlede</a:t>
            </a:r>
            <a:r>
              <a:rPr lang="en-US" sz="1300" b="1" dirty="0"/>
              <a:t> </a:t>
            </a:r>
            <a:r>
              <a:rPr lang="en-US" sz="1300" b="1" dirty="0" err="1"/>
              <a:t>læsning</a:t>
            </a:r>
            <a:endParaRPr lang="en-US" sz="13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Tegn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at </a:t>
            </a:r>
            <a:r>
              <a:rPr lang="en-US" dirty="0" err="1"/>
              <a:t>gruppen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storming-fasten </a:t>
            </a:r>
            <a:r>
              <a:rPr lang="en-US" dirty="0" err="1"/>
              <a:t>er</a:t>
            </a:r>
            <a:r>
              <a:rPr lang="en-US" dirty="0"/>
              <a:t>:</a:t>
            </a:r>
          </a:p>
          <a:p>
            <a:r>
              <a:rPr lang="en-US" dirty="0" err="1"/>
              <a:t>Kreativitet</a:t>
            </a:r>
            <a:endParaRPr lang="en-US" dirty="0"/>
          </a:p>
          <a:p>
            <a:r>
              <a:rPr lang="en-US" dirty="0" err="1"/>
              <a:t>Åbne</a:t>
            </a:r>
            <a:r>
              <a:rPr lang="en-US" dirty="0"/>
              <a:t> </a:t>
            </a:r>
            <a:r>
              <a:rPr lang="en-US" dirty="0" err="1"/>
              <a:t>samtaler</a:t>
            </a:r>
            <a:r>
              <a:rPr lang="en-US" dirty="0"/>
              <a:t> </a:t>
            </a:r>
            <a:r>
              <a:rPr lang="en-US" dirty="0" err="1"/>
              <a:t>mellem</a:t>
            </a:r>
            <a:r>
              <a:rPr lang="en-US" dirty="0"/>
              <a:t> </a:t>
            </a:r>
            <a:r>
              <a:rPr lang="en-US" dirty="0" err="1"/>
              <a:t>alle</a:t>
            </a:r>
            <a:endParaRPr lang="en-US" dirty="0"/>
          </a:p>
          <a:p>
            <a:r>
              <a:rPr lang="en-US" dirty="0" err="1"/>
              <a:t>Fleksibilitet</a:t>
            </a:r>
            <a:r>
              <a:rPr lang="en-US" dirty="0"/>
              <a:t>, </a:t>
            </a:r>
            <a:r>
              <a:rPr lang="en-US" dirty="0" err="1"/>
              <a:t>initiativ</a:t>
            </a:r>
            <a:r>
              <a:rPr lang="en-US" dirty="0"/>
              <a:t>, </a:t>
            </a:r>
            <a:r>
              <a:rPr lang="en-US" dirty="0" err="1"/>
              <a:t>stolthed</a:t>
            </a:r>
            <a:r>
              <a:rPr lang="en-US" dirty="0"/>
              <a:t>, </a:t>
            </a:r>
            <a:r>
              <a:rPr lang="en-US" dirty="0" err="1"/>
              <a:t>høj</a:t>
            </a:r>
            <a:r>
              <a:rPr lang="en-US" dirty="0"/>
              <a:t> morale, </a:t>
            </a:r>
            <a:r>
              <a:rPr lang="en-US" dirty="0" err="1"/>
              <a:t>fejring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succes</a:t>
            </a:r>
            <a:r>
              <a:rPr lang="en-US" dirty="0"/>
              <a:t>, </a:t>
            </a:r>
            <a:r>
              <a:rPr lang="en-US" dirty="0" err="1"/>
              <a:t>selvtillid</a:t>
            </a:r>
            <a:r>
              <a:rPr lang="en-US" dirty="0"/>
              <a:t>, </a:t>
            </a:r>
            <a:r>
              <a:rPr lang="en-US" dirty="0" err="1"/>
              <a:t>kreativitet</a:t>
            </a:r>
            <a:endParaRPr lang="en-US" dirty="0"/>
          </a:p>
          <a:p>
            <a:r>
              <a:rPr lang="en-US" dirty="0" err="1"/>
              <a:t>Omsorg</a:t>
            </a:r>
            <a:r>
              <a:rPr lang="en-US" dirty="0"/>
              <a:t> </a:t>
            </a:r>
            <a:r>
              <a:rPr lang="en-US" dirty="0" err="1"/>
              <a:t>mellem</a:t>
            </a:r>
            <a:r>
              <a:rPr lang="en-US" dirty="0"/>
              <a:t> </a:t>
            </a:r>
            <a:r>
              <a:rPr lang="en-US" dirty="0" err="1"/>
              <a:t>gruppens</a:t>
            </a:r>
            <a:r>
              <a:rPr lang="en-US" dirty="0"/>
              <a:t> </a:t>
            </a:r>
            <a:r>
              <a:rPr lang="en-US" dirty="0" err="1"/>
              <a:t>medlemmer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160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5400" dirty="0"/>
              <a:t>Forskning viser at klasseledelse kan læres og udvikles </a:t>
            </a:r>
            <a:r>
              <a:rPr lang="da-DK" sz="5400" dirty="0">
                <a:sym typeface="Wingdings" panose="05000000000000000000" pitchFamily="2" charset="2"/>
              </a:rPr>
              <a:t>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3628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Gennemgående mønstre</a:t>
            </a:r>
            <a:br>
              <a:rPr lang="da-DK" dirty="0"/>
            </a:br>
            <a:r>
              <a:rPr lang="da-DK" sz="1200" dirty="0"/>
              <a:t>- </a:t>
            </a:r>
            <a:r>
              <a:rPr lang="en-US" sz="1200" dirty="0"/>
              <a:t>hos de 6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Alle udviste en grundlæggende respekt over for eleverne</a:t>
            </a:r>
          </a:p>
          <a:p>
            <a:r>
              <a:rPr lang="da-DK" dirty="0"/>
              <a:t>Alle havde en klar og tydelig ledelsesadfærd og var dermed markante i deres ledelse. </a:t>
            </a:r>
          </a:p>
          <a:p>
            <a:r>
              <a:rPr lang="da-DK" dirty="0"/>
              <a:t>De havde en tydelig intention med det, de ville. </a:t>
            </a:r>
          </a:p>
          <a:p>
            <a:r>
              <a:rPr lang="da-DK" dirty="0"/>
              <a:t>De var interesserede og havde et stor fagligt engagement. </a:t>
            </a:r>
          </a:p>
          <a:p>
            <a:r>
              <a:rPr lang="da-DK" dirty="0"/>
              <a:t>De virkede veloplagte og nærværende, og de var samtidig meget optaget af, at eleverne forstod det, der foregik. </a:t>
            </a:r>
          </a:p>
          <a:p>
            <a:r>
              <a:rPr lang="da-DK" dirty="0"/>
              <a:t>De havde en dialogisk holdning til eleverne og stillede mange åbne spørgsmål.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1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TM10001114[[fn=Galleri]]</Template>
  <TotalTime>419</TotalTime>
  <Words>542</Words>
  <Application>Microsoft Office PowerPoint</Application>
  <PresentationFormat>Widescreen</PresentationFormat>
  <Paragraphs>98</Paragraphs>
  <Slides>20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20</vt:i4>
      </vt:variant>
    </vt:vector>
  </HeadingPairs>
  <TitlesOfParts>
    <vt:vector size="23" baseType="lpstr">
      <vt:lpstr>Arial</vt:lpstr>
      <vt:lpstr>Gill Sans MT</vt:lpstr>
      <vt:lpstr>Gallery</vt:lpstr>
      <vt:lpstr>Grupper</vt:lpstr>
      <vt:lpstr>Forming: Gruppen dannes – medlemmer lærer hinandnen at kende Fokus på opgave, ikke så meget pp gruppen</vt:lpstr>
      <vt:lpstr>Du bør som underviser…</vt:lpstr>
      <vt:lpstr>Storming: Har forstået opgaven, diskuterer regler og struktur, deltageres status bliver tydeligt, hvem gør hvad?</vt:lpstr>
      <vt:lpstr>Du bør som underviser…</vt:lpstr>
      <vt:lpstr>Norming: Faste regler etableres, roller fordeles, opgaver placeres</vt:lpstr>
      <vt:lpstr>Performing: Når til en konklusion, støtter hinanden, opgave kan skifte hænder, man er interesseret I den samlede læsning</vt:lpstr>
      <vt:lpstr>PowerPoint-præsentation</vt:lpstr>
      <vt:lpstr>Gennemgående mønstre - hos de 6</vt:lpstr>
      <vt:lpstr>PowerPoint-præsentation</vt:lpstr>
      <vt:lpstr>Klasserumsledelse En dygtig underviser skal udover stærke faglige og didaktiske kompetencer også være en dygtig relations- og undervisningsleder.</vt:lpstr>
      <vt:lpstr>Opgave</vt:lpstr>
      <vt:lpstr>Gruppedynamik</vt:lpstr>
      <vt:lpstr>1. Inklusionsfasen</vt:lpstr>
      <vt:lpstr>Overgangsfase 1 Hvedebrødsdage</vt:lpstr>
      <vt:lpstr>2. Kontrolfasen</vt:lpstr>
      <vt:lpstr>Overgangsfase 2 Hybris (hovmod, makitasaarneq, allanik suussupaginnineq)</vt:lpstr>
      <vt:lpstr>Åbenhedsfasen</vt:lpstr>
      <vt:lpstr>Afslutningen</vt:lpstr>
      <vt:lpstr>Opgave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Nuka Helene Kielsen</dc:creator>
  <cp:lastModifiedBy>Per Lykke Søndergaard</cp:lastModifiedBy>
  <cp:revision>26</cp:revision>
  <dcterms:created xsi:type="dcterms:W3CDTF">2019-09-28T18:04:34Z</dcterms:created>
  <dcterms:modified xsi:type="dcterms:W3CDTF">2019-10-02T15:11:36Z</dcterms:modified>
</cp:coreProperties>
</file>