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4" r:id="rId6"/>
    <p:sldId id="265" r:id="rId7"/>
    <p:sldId id="267" r:id="rId8"/>
    <p:sldId id="266" r:id="rId9"/>
    <p:sldId id="270" r:id="rId10"/>
    <p:sldId id="271" r:id="rId11"/>
    <p:sldId id="260" r:id="rId12"/>
    <p:sldId id="261" r:id="rId13"/>
    <p:sldId id="268" r:id="rId14"/>
    <p:sldId id="262" r:id="rId15"/>
    <p:sldId id="263" r:id="rId16"/>
    <p:sldId id="269" r:id="rId17"/>
  </p:sldIdLst>
  <p:sldSz cx="12192000" cy="6858000"/>
  <p:notesSz cx="6797675" cy="9926638"/>
  <p:defaultTextStyle>
    <a:defPPr>
      <a:defRPr lang="da-DK"/>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llemlayout 2 - Markering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14" autoAdjust="0"/>
    <p:restoredTop sz="94660"/>
  </p:normalViewPr>
  <p:slideViewPr>
    <p:cSldViewPr snapToGrid="0">
      <p:cViewPr varScale="1">
        <p:scale>
          <a:sx n="86" d="100"/>
          <a:sy n="86" d="100"/>
        </p:scale>
        <p:origin x="56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9E6A3E10-2954-4F60-B914-A1BB7DF7A437}" type="doc">
      <dgm:prSet loTypeId="urn:microsoft.com/office/officeart/2008/layout/HorizontalMultiLevelHierarchy" loCatId="hierarchy" qsTypeId="urn:microsoft.com/office/officeart/2005/8/quickstyle/simple1" qsCatId="simple" csTypeId="urn:microsoft.com/office/officeart/2005/8/colors/accent1_2" csCatId="accent1" phldr="1"/>
      <dgm:spPr/>
      <dgm:t>
        <a:bodyPr/>
        <a:lstStyle/>
        <a:p>
          <a:endParaRPr lang="da-DK"/>
        </a:p>
      </dgm:t>
    </dgm:pt>
    <dgm:pt modelId="{B848BE0A-0B0D-4577-B94C-3B81606B54CA}">
      <dgm:prSet phldrT="[Tekst]"/>
      <dgm:spPr/>
      <dgm:t>
        <a:bodyPr/>
        <a:lstStyle/>
        <a:p>
          <a:r>
            <a:rPr lang="da-DK" dirty="0"/>
            <a:t>Pædagogiske tiltag</a:t>
          </a:r>
        </a:p>
      </dgm:t>
    </dgm:pt>
    <dgm:pt modelId="{B17E9935-E6B4-45EF-BCAD-FDD656FF7843}" type="parTrans" cxnId="{E6A59AEB-F2FF-4405-AC8C-D81F44FD9DA4}">
      <dgm:prSet/>
      <dgm:spPr/>
      <dgm:t>
        <a:bodyPr/>
        <a:lstStyle/>
        <a:p>
          <a:endParaRPr lang="da-DK"/>
        </a:p>
      </dgm:t>
    </dgm:pt>
    <dgm:pt modelId="{14CFE1C8-DC90-4887-800E-F8CCA6EBA601}" type="sibTrans" cxnId="{E6A59AEB-F2FF-4405-AC8C-D81F44FD9DA4}">
      <dgm:prSet/>
      <dgm:spPr/>
      <dgm:t>
        <a:bodyPr/>
        <a:lstStyle/>
        <a:p>
          <a:endParaRPr lang="da-DK"/>
        </a:p>
      </dgm:t>
    </dgm:pt>
    <dgm:pt modelId="{78CB7D67-D5C4-4B80-8E79-80295953B227}">
      <dgm:prSet phldrT="[Tekst]"/>
      <dgm:spPr/>
      <dgm:t>
        <a:bodyPr/>
        <a:lstStyle/>
        <a:p>
          <a:r>
            <a:rPr lang="da-DK" b="1" dirty="0"/>
            <a:t>Sammenhæng og begribelighed.</a:t>
          </a:r>
        </a:p>
        <a:p>
          <a:r>
            <a:rPr lang="da-DK" dirty="0"/>
            <a:t>Klasseledelse og miljøstrukturerende metoder.</a:t>
          </a:r>
        </a:p>
        <a:p>
          <a:r>
            <a:rPr lang="da-DK" dirty="0"/>
            <a:t>(simple tiltag til gavn for alle)</a:t>
          </a:r>
        </a:p>
      </dgm:t>
    </dgm:pt>
    <dgm:pt modelId="{0A3E028E-24F8-4480-82B2-1D9875B71AB5}" type="parTrans" cxnId="{9E2CF2C3-2E0E-4A7E-B97F-5B96074D9A02}">
      <dgm:prSet/>
      <dgm:spPr/>
      <dgm:t>
        <a:bodyPr/>
        <a:lstStyle/>
        <a:p>
          <a:endParaRPr lang="da-DK"/>
        </a:p>
      </dgm:t>
    </dgm:pt>
    <dgm:pt modelId="{56D2D7A9-F141-4DF0-AF26-67C0E14398A0}" type="sibTrans" cxnId="{9E2CF2C3-2E0E-4A7E-B97F-5B96074D9A02}">
      <dgm:prSet/>
      <dgm:spPr/>
      <dgm:t>
        <a:bodyPr/>
        <a:lstStyle/>
        <a:p>
          <a:endParaRPr lang="da-DK"/>
        </a:p>
      </dgm:t>
    </dgm:pt>
    <dgm:pt modelId="{46431BC7-BF40-47EA-AA4D-B4B0E586AC51}">
      <dgm:prSet phldrT="[Tekst]"/>
      <dgm:spPr/>
      <dgm:t>
        <a:bodyPr/>
        <a:lstStyle/>
        <a:p>
          <a:r>
            <a:rPr lang="da-DK" b="1" dirty="0"/>
            <a:t>Håndterbarhed.</a:t>
          </a:r>
        </a:p>
        <a:p>
          <a:r>
            <a:rPr lang="da-DK" dirty="0"/>
            <a:t>Særlig didaktik</a:t>
          </a:r>
        </a:p>
        <a:p>
          <a:r>
            <a:rPr lang="da-DK" dirty="0"/>
            <a:t>(Implicit læring – Højere ordens tænkning)</a:t>
          </a:r>
        </a:p>
      </dgm:t>
    </dgm:pt>
    <dgm:pt modelId="{55C05783-B9E4-4107-9DF6-E26895EEC52F}" type="parTrans" cxnId="{2E31356C-F05B-4EBA-A6B5-29C60AB5929F}">
      <dgm:prSet/>
      <dgm:spPr/>
      <dgm:t>
        <a:bodyPr/>
        <a:lstStyle/>
        <a:p>
          <a:endParaRPr lang="da-DK"/>
        </a:p>
      </dgm:t>
    </dgm:pt>
    <dgm:pt modelId="{0F3001F0-EB20-4FC7-9632-63254BC0607F}" type="sibTrans" cxnId="{2E31356C-F05B-4EBA-A6B5-29C60AB5929F}">
      <dgm:prSet/>
      <dgm:spPr/>
      <dgm:t>
        <a:bodyPr/>
        <a:lstStyle/>
        <a:p>
          <a:endParaRPr lang="da-DK"/>
        </a:p>
      </dgm:t>
    </dgm:pt>
    <dgm:pt modelId="{B9AA80C1-D6F9-4012-91A7-09BEA8CC7DE3}">
      <dgm:prSet phldrT="[Tekst]"/>
      <dgm:spPr/>
      <dgm:t>
        <a:bodyPr/>
        <a:lstStyle/>
        <a:p>
          <a:r>
            <a:rPr lang="da-DK" b="1" dirty="0"/>
            <a:t>Meningsfuldhed og håb.</a:t>
          </a:r>
        </a:p>
        <a:p>
          <a:r>
            <a:rPr lang="da-DK" dirty="0"/>
            <a:t>Metoder (kognitive, m.m.)</a:t>
          </a:r>
        </a:p>
        <a:p>
          <a:r>
            <a:rPr lang="da-DK" dirty="0"/>
            <a:t>(Vejledning og individuelle strategier)</a:t>
          </a:r>
        </a:p>
      </dgm:t>
    </dgm:pt>
    <dgm:pt modelId="{4D2E3293-EE61-4D41-AEE1-5DA62266803B}" type="parTrans" cxnId="{B194819D-1343-4BA5-9B20-92096312190B}">
      <dgm:prSet/>
      <dgm:spPr/>
      <dgm:t>
        <a:bodyPr/>
        <a:lstStyle/>
        <a:p>
          <a:endParaRPr lang="da-DK"/>
        </a:p>
      </dgm:t>
    </dgm:pt>
    <dgm:pt modelId="{51CB0AF7-330E-4C88-820B-516B905E190F}" type="sibTrans" cxnId="{B194819D-1343-4BA5-9B20-92096312190B}">
      <dgm:prSet/>
      <dgm:spPr/>
      <dgm:t>
        <a:bodyPr/>
        <a:lstStyle/>
        <a:p>
          <a:endParaRPr lang="da-DK"/>
        </a:p>
      </dgm:t>
    </dgm:pt>
    <dgm:pt modelId="{5C0561DB-E58A-4DCC-8D4E-4B77E0355EBE}" type="pres">
      <dgm:prSet presAssocID="{9E6A3E10-2954-4F60-B914-A1BB7DF7A437}" presName="Name0" presStyleCnt="0">
        <dgm:presLayoutVars>
          <dgm:chPref val="1"/>
          <dgm:dir/>
          <dgm:animOne val="branch"/>
          <dgm:animLvl val="lvl"/>
          <dgm:resizeHandles val="exact"/>
        </dgm:presLayoutVars>
      </dgm:prSet>
      <dgm:spPr/>
    </dgm:pt>
    <dgm:pt modelId="{92E3B0A4-0DE6-4C47-9A2B-F40CC8BE620D}" type="pres">
      <dgm:prSet presAssocID="{B848BE0A-0B0D-4577-B94C-3B81606B54CA}" presName="root1" presStyleCnt="0"/>
      <dgm:spPr/>
    </dgm:pt>
    <dgm:pt modelId="{A10322F1-B627-4822-9F2E-3B865F0212AB}" type="pres">
      <dgm:prSet presAssocID="{B848BE0A-0B0D-4577-B94C-3B81606B54CA}" presName="LevelOneTextNode" presStyleLbl="node0" presStyleIdx="0" presStyleCnt="1">
        <dgm:presLayoutVars>
          <dgm:chPref val="3"/>
        </dgm:presLayoutVars>
      </dgm:prSet>
      <dgm:spPr/>
    </dgm:pt>
    <dgm:pt modelId="{80BDB1C3-E2E7-4481-BD77-910F0DCD0A2B}" type="pres">
      <dgm:prSet presAssocID="{B848BE0A-0B0D-4577-B94C-3B81606B54CA}" presName="level2hierChild" presStyleCnt="0"/>
      <dgm:spPr/>
    </dgm:pt>
    <dgm:pt modelId="{62C37930-D553-43E1-8EB8-EBA27F04C3FA}" type="pres">
      <dgm:prSet presAssocID="{0A3E028E-24F8-4480-82B2-1D9875B71AB5}" presName="conn2-1" presStyleLbl="parChTrans1D2" presStyleIdx="0" presStyleCnt="3"/>
      <dgm:spPr/>
    </dgm:pt>
    <dgm:pt modelId="{AE831254-E28B-4F38-BD55-0649081650E9}" type="pres">
      <dgm:prSet presAssocID="{0A3E028E-24F8-4480-82B2-1D9875B71AB5}" presName="connTx" presStyleLbl="parChTrans1D2" presStyleIdx="0" presStyleCnt="3"/>
      <dgm:spPr/>
    </dgm:pt>
    <dgm:pt modelId="{55B2356B-DA64-4E37-B4EC-87DD3396588D}" type="pres">
      <dgm:prSet presAssocID="{78CB7D67-D5C4-4B80-8E79-80295953B227}" presName="root2" presStyleCnt="0"/>
      <dgm:spPr/>
    </dgm:pt>
    <dgm:pt modelId="{31D444C4-508F-4539-96E0-A386D5E85B87}" type="pres">
      <dgm:prSet presAssocID="{78CB7D67-D5C4-4B80-8E79-80295953B227}" presName="LevelTwoTextNode" presStyleLbl="node2" presStyleIdx="0" presStyleCnt="3">
        <dgm:presLayoutVars>
          <dgm:chPref val="3"/>
        </dgm:presLayoutVars>
      </dgm:prSet>
      <dgm:spPr/>
    </dgm:pt>
    <dgm:pt modelId="{68701666-ED0A-4258-A734-356DB308A122}" type="pres">
      <dgm:prSet presAssocID="{78CB7D67-D5C4-4B80-8E79-80295953B227}" presName="level3hierChild" presStyleCnt="0"/>
      <dgm:spPr/>
    </dgm:pt>
    <dgm:pt modelId="{79FE7DE4-7DCF-4F31-B5E9-9F5AC28CD7F9}" type="pres">
      <dgm:prSet presAssocID="{55C05783-B9E4-4107-9DF6-E26895EEC52F}" presName="conn2-1" presStyleLbl="parChTrans1D2" presStyleIdx="1" presStyleCnt="3"/>
      <dgm:spPr/>
    </dgm:pt>
    <dgm:pt modelId="{72EA6AA5-B2B0-407D-8D86-7F9284B8167F}" type="pres">
      <dgm:prSet presAssocID="{55C05783-B9E4-4107-9DF6-E26895EEC52F}" presName="connTx" presStyleLbl="parChTrans1D2" presStyleIdx="1" presStyleCnt="3"/>
      <dgm:spPr/>
    </dgm:pt>
    <dgm:pt modelId="{672F5A9C-6C15-48FD-99C1-C0542439B11D}" type="pres">
      <dgm:prSet presAssocID="{46431BC7-BF40-47EA-AA4D-B4B0E586AC51}" presName="root2" presStyleCnt="0"/>
      <dgm:spPr/>
    </dgm:pt>
    <dgm:pt modelId="{7B156C21-C5BB-4899-AE0B-146D247A29E5}" type="pres">
      <dgm:prSet presAssocID="{46431BC7-BF40-47EA-AA4D-B4B0E586AC51}" presName="LevelTwoTextNode" presStyleLbl="node2" presStyleIdx="1" presStyleCnt="3">
        <dgm:presLayoutVars>
          <dgm:chPref val="3"/>
        </dgm:presLayoutVars>
      </dgm:prSet>
      <dgm:spPr/>
    </dgm:pt>
    <dgm:pt modelId="{83C9ECFA-A068-4BEC-AEE4-C9E74DF32958}" type="pres">
      <dgm:prSet presAssocID="{46431BC7-BF40-47EA-AA4D-B4B0E586AC51}" presName="level3hierChild" presStyleCnt="0"/>
      <dgm:spPr/>
    </dgm:pt>
    <dgm:pt modelId="{C82A70BF-4F2E-405E-A565-6C50664BD9F9}" type="pres">
      <dgm:prSet presAssocID="{4D2E3293-EE61-4D41-AEE1-5DA62266803B}" presName="conn2-1" presStyleLbl="parChTrans1D2" presStyleIdx="2" presStyleCnt="3"/>
      <dgm:spPr/>
    </dgm:pt>
    <dgm:pt modelId="{CC766147-0EB3-4FF7-A7F9-B5650BDCDFE2}" type="pres">
      <dgm:prSet presAssocID="{4D2E3293-EE61-4D41-AEE1-5DA62266803B}" presName="connTx" presStyleLbl="parChTrans1D2" presStyleIdx="2" presStyleCnt="3"/>
      <dgm:spPr/>
    </dgm:pt>
    <dgm:pt modelId="{59678DB5-1B38-4CA8-8C37-DF0FF4CB311D}" type="pres">
      <dgm:prSet presAssocID="{B9AA80C1-D6F9-4012-91A7-09BEA8CC7DE3}" presName="root2" presStyleCnt="0"/>
      <dgm:spPr/>
    </dgm:pt>
    <dgm:pt modelId="{3BF91381-0D6A-4D3F-B23E-D22AEB554097}" type="pres">
      <dgm:prSet presAssocID="{B9AA80C1-D6F9-4012-91A7-09BEA8CC7DE3}" presName="LevelTwoTextNode" presStyleLbl="node2" presStyleIdx="2" presStyleCnt="3">
        <dgm:presLayoutVars>
          <dgm:chPref val="3"/>
        </dgm:presLayoutVars>
      </dgm:prSet>
      <dgm:spPr/>
    </dgm:pt>
    <dgm:pt modelId="{4AED29C8-4E3F-4FDC-933F-13AEE60EF2BE}" type="pres">
      <dgm:prSet presAssocID="{B9AA80C1-D6F9-4012-91A7-09BEA8CC7DE3}" presName="level3hierChild" presStyleCnt="0"/>
      <dgm:spPr/>
    </dgm:pt>
  </dgm:ptLst>
  <dgm:cxnLst>
    <dgm:cxn modelId="{E1BBC606-B1F4-4941-B2B1-C3FEE878E5DC}" type="presOf" srcId="{46431BC7-BF40-47EA-AA4D-B4B0E586AC51}" destId="{7B156C21-C5BB-4899-AE0B-146D247A29E5}" srcOrd="0" destOrd="0" presId="urn:microsoft.com/office/officeart/2008/layout/HorizontalMultiLevelHierarchy"/>
    <dgm:cxn modelId="{F4681427-79E7-4A06-B273-32A12A32EA9D}" type="presOf" srcId="{B848BE0A-0B0D-4577-B94C-3B81606B54CA}" destId="{A10322F1-B627-4822-9F2E-3B865F0212AB}" srcOrd="0" destOrd="0" presId="urn:microsoft.com/office/officeart/2008/layout/HorizontalMultiLevelHierarchy"/>
    <dgm:cxn modelId="{578B4E27-B333-476B-951C-5E1AA7A34E15}" type="presOf" srcId="{0A3E028E-24F8-4480-82B2-1D9875B71AB5}" destId="{AE831254-E28B-4F38-BD55-0649081650E9}" srcOrd="1" destOrd="0" presId="urn:microsoft.com/office/officeart/2008/layout/HorizontalMultiLevelHierarchy"/>
    <dgm:cxn modelId="{31E2B434-8EB5-4F9E-AAD4-4C52E69CD29D}" type="presOf" srcId="{55C05783-B9E4-4107-9DF6-E26895EEC52F}" destId="{79FE7DE4-7DCF-4F31-B5E9-9F5AC28CD7F9}" srcOrd="0" destOrd="0" presId="urn:microsoft.com/office/officeart/2008/layout/HorizontalMultiLevelHierarchy"/>
    <dgm:cxn modelId="{904E3B3B-EC3B-426F-B7AA-5E5DEC5B03A6}" type="presOf" srcId="{4D2E3293-EE61-4D41-AEE1-5DA62266803B}" destId="{CC766147-0EB3-4FF7-A7F9-B5650BDCDFE2}" srcOrd="1" destOrd="0" presId="urn:microsoft.com/office/officeart/2008/layout/HorizontalMultiLevelHierarchy"/>
    <dgm:cxn modelId="{1E997D63-E541-4BB7-A882-8742DBC449FB}" type="presOf" srcId="{B9AA80C1-D6F9-4012-91A7-09BEA8CC7DE3}" destId="{3BF91381-0D6A-4D3F-B23E-D22AEB554097}" srcOrd="0" destOrd="0" presId="urn:microsoft.com/office/officeart/2008/layout/HorizontalMultiLevelHierarchy"/>
    <dgm:cxn modelId="{2E31356C-F05B-4EBA-A6B5-29C60AB5929F}" srcId="{B848BE0A-0B0D-4577-B94C-3B81606B54CA}" destId="{46431BC7-BF40-47EA-AA4D-B4B0E586AC51}" srcOrd="1" destOrd="0" parTransId="{55C05783-B9E4-4107-9DF6-E26895EEC52F}" sibTransId="{0F3001F0-EB20-4FC7-9632-63254BC0607F}"/>
    <dgm:cxn modelId="{2348226D-1BEC-4310-B469-C432D5784CAB}" type="presOf" srcId="{9E6A3E10-2954-4F60-B914-A1BB7DF7A437}" destId="{5C0561DB-E58A-4DCC-8D4E-4B77E0355EBE}" srcOrd="0" destOrd="0" presId="urn:microsoft.com/office/officeart/2008/layout/HorizontalMultiLevelHierarchy"/>
    <dgm:cxn modelId="{0FCE5E8B-3AA5-48BD-8135-4A465E2B10B9}" type="presOf" srcId="{78CB7D67-D5C4-4B80-8E79-80295953B227}" destId="{31D444C4-508F-4539-96E0-A386D5E85B87}" srcOrd="0" destOrd="0" presId="urn:microsoft.com/office/officeart/2008/layout/HorizontalMultiLevelHierarchy"/>
    <dgm:cxn modelId="{B194819D-1343-4BA5-9B20-92096312190B}" srcId="{B848BE0A-0B0D-4577-B94C-3B81606B54CA}" destId="{B9AA80C1-D6F9-4012-91A7-09BEA8CC7DE3}" srcOrd="2" destOrd="0" parTransId="{4D2E3293-EE61-4D41-AEE1-5DA62266803B}" sibTransId="{51CB0AF7-330E-4C88-820B-516B905E190F}"/>
    <dgm:cxn modelId="{9E2CF2C3-2E0E-4A7E-B97F-5B96074D9A02}" srcId="{B848BE0A-0B0D-4577-B94C-3B81606B54CA}" destId="{78CB7D67-D5C4-4B80-8E79-80295953B227}" srcOrd="0" destOrd="0" parTransId="{0A3E028E-24F8-4480-82B2-1D9875B71AB5}" sibTransId="{56D2D7A9-F141-4DF0-AF26-67C0E14398A0}"/>
    <dgm:cxn modelId="{E56ED8CD-1003-4995-81D6-38256B04FB0C}" type="presOf" srcId="{55C05783-B9E4-4107-9DF6-E26895EEC52F}" destId="{72EA6AA5-B2B0-407D-8D86-7F9284B8167F}" srcOrd="1" destOrd="0" presId="urn:microsoft.com/office/officeart/2008/layout/HorizontalMultiLevelHierarchy"/>
    <dgm:cxn modelId="{E6A59AEB-F2FF-4405-AC8C-D81F44FD9DA4}" srcId="{9E6A3E10-2954-4F60-B914-A1BB7DF7A437}" destId="{B848BE0A-0B0D-4577-B94C-3B81606B54CA}" srcOrd="0" destOrd="0" parTransId="{B17E9935-E6B4-45EF-BCAD-FDD656FF7843}" sibTransId="{14CFE1C8-DC90-4887-800E-F8CCA6EBA601}"/>
    <dgm:cxn modelId="{928280ED-DFD2-46CA-A104-FF8E4A446802}" type="presOf" srcId="{4D2E3293-EE61-4D41-AEE1-5DA62266803B}" destId="{C82A70BF-4F2E-405E-A565-6C50664BD9F9}" srcOrd="0" destOrd="0" presId="urn:microsoft.com/office/officeart/2008/layout/HorizontalMultiLevelHierarchy"/>
    <dgm:cxn modelId="{EF7409F7-4DEA-4F15-888D-76DFCF606E05}" type="presOf" srcId="{0A3E028E-24F8-4480-82B2-1D9875B71AB5}" destId="{62C37930-D553-43E1-8EB8-EBA27F04C3FA}" srcOrd="0" destOrd="0" presId="urn:microsoft.com/office/officeart/2008/layout/HorizontalMultiLevelHierarchy"/>
    <dgm:cxn modelId="{2A4C17C6-9EEB-4AB7-AE61-E4F07FCEEABD}" type="presParOf" srcId="{5C0561DB-E58A-4DCC-8D4E-4B77E0355EBE}" destId="{92E3B0A4-0DE6-4C47-9A2B-F40CC8BE620D}" srcOrd="0" destOrd="0" presId="urn:microsoft.com/office/officeart/2008/layout/HorizontalMultiLevelHierarchy"/>
    <dgm:cxn modelId="{43D3039E-CF96-4FEC-906F-096749AD3F27}" type="presParOf" srcId="{92E3B0A4-0DE6-4C47-9A2B-F40CC8BE620D}" destId="{A10322F1-B627-4822-9F2E-3B865F0212AB}" srcOrd="0" destOrd="0" presId="urn:microsoft.com/office/officeart/2008/layout/HorizontalMultiLevelHierarchy"/>
    <dgm:cxn modelId="{3ED1E790-207E-4015-9052-82539EBE3D21}" type="presParOf" srcId="{92E3B0A4-0DE6-4C47-9A2B-F40CC8BE620D}" destId="{80BDB1C3-E2E7-4481-BD77-910F0DCD0A2B}" srcOrd="1" destOrd="0" presId="urn:microsoft.com/office/officeart/2008/layout/HorizontalMultiLevelHierarchy"/>
    <dgm:cxn modelId="{45BBAE0E-1AAE-4DE9-BF6C-8EC37B53C3A7}" type="presParOf" srcId="{80BDB1C3-E2E7-4481-BD77-910F0DCD0A2B}" destId="{62C37930-D553-43E1-8EB8-EBA27F04C3FA}" srcOrd="0" destOrd="0" presId="urn:microsoft.com/office/officeart/2008/layout/HorizontalMultiLevelHierarchy"/>
    <dgm:cxn modelId="{420D9F39-A2BF-44DD-BC84-E6A1E9433F00}" type="presParOf" srcId="{62C37930-D553-43E1-8EB8-EBA27F04C3FA}" destId="{AE831254-E28B-4F38-BD55-0649081650E9}" srcOrd="0" destOrd="0" presId="urn:microsoft.com/office/officeart/2008/layout/HorizontalMultiLevelHierarchy"/>
    <dgm:cxn modelId="{9C40F57A-EDCE-495B-BF35-3C32863180F4}" type="presParOf" srcId="{80BDB1C3-E2E7-4481-BD77-910F0DCD0A2B}" destId="{55B2356B-DA64-4E37-B4EC-87DD3396588D}" srcOrd="1" destOrd="0" presId="urn:microsoft.com/office/officeart/2008/layout/HorizontalMultiLevelHierarchy"/>
    <dgm:cxn modelId="{5A0B479A-7EE3-4708-AA7E-C90F657584E8}" type="presParOf" srcId="{55B2356B-DA64-4E37-B4EC-87DD3396588D}" destId="{31D444C4-508F-4539-96E0-A386D5E85B87}" srcOrd="0" destOrd="0" presId="urn:microsoft.com/office/officeart/2008/layout/HorizontalMultiLevelHierarchy"/>
    <dgm:cxn modelId="{B7BCB35B-D0E4-4300-AC57-3D1BE8552B83}" type="presParOf" srcId="{55B2356B-DA64-4E37-B4EC-87DD3396588D}" destId="{68701666-ED0A-4258-A734-356DB308A122}" srcOrd="1" destOrd="0" presId="urn:microsoft.com/office/officeart/2008/layout/HorizontalMultiLevelHierarchy"/>
    <dgm:cxn modelId="{6859DC4B-EF29-49B9-88F8-72A22B70A716}" type="presParOf" srcId="{80BDB1C3-E2E7-4481-BD77-910F0DCD0A2B}" destId="{79FE7DE4-7DCF-4F31-B5E9-9F5AC28CD7F9}" srcOrd="2" destOrd="0" presId="urn:microsoft.com/office/officeart/2008/layout/HorizontalMultiLevelHierarchy"/>
    <dgm:cxn modelId="{CDE0165D-C4AA-497A-9EA2-7757946929E0}" type="presParOf" srcId="{79FE7DE4-7DCF-4F31-B5E9-9F5AC28CD7F9}" destId="{72EA6AA5-B2B0-407D-8D86-7F9284B8167F}" srcOrd="0" destOrd="0" presId="urn:microsoft.com/office/officeart/2008/layout/HorizontalMultiLevelHierarchy"/>
    <dgm:cxn modelId="{B5A9734E-C8A3-4BAF-9F9B-16149F56FCF0}" type="presParOf" srcId="{80BDB1C3-E2E7-4481-BD77-910F0DCD0A2B}" destId="{672F5A9C-6C15-48FD-99C1-C0542439B11D}" srcOrd="3" destOrd="0" presId="urn:microsoft.com/office/officeart/2008/layout/HorizontalMultiLevelHierarchy"/>
    <dgm:cxn modelId="{77262B0A-D8FC-40E6-A36E-4743B72670D7}" type="presParOf" srcId="{672F5A9C-6C15-48FD-99C1-C0542439B11D}" destId="{7B156C21-C5BB-4899-AE0B-146D247A29E5}" srcOrd="0" destOrd="0" presId="urn:microsoft.com/office/officeart/2008/layout/HorizontalMultiLevelHierarchy"/>
    <dgm:cxn modelId="{2EE776C4-6DA1-4E63-B0B6-39749D452C94}" type="presParOf" srcId="{672F5A9C-6C15-48FD-99C1-C0542439B11D}" destId="{83C9ECFA-A068-4BEC-AEE4-C9E74DF32958}" srcOrd="1" destOrd="0" presId="urn:microsoft.com/office/officeart/2008/layout/HorizontalMultiLevelHierarchy"/>
    <dgm:cxn modelId="{AC8BF9C6-705F-4D61-97C3-C844EE10E9E3}" type="presParOf" srcId="{80BDB1C3-E2E7-4481-BD77-910F0DCD0A2B}" destId="{C82A70BF-4F2E-405E-A565-6C50664BD9F9}" srcOrd="4" destOrd="0" presId="urn:microsoft.com/office/officeart/2008/layout/HorizontalMultiLevelHierarchy"/>
    <dgm:cxn modelId="{6DC3125F-C067-4C8D-9031-A8100632D0AA}" type="presParOf" srcId="{C82A70BF-4F2E-405E-A565-6C50664BD9F9}" destId="{CC766147-0EB3-4FF7-A7F9-B5650BDCDFE2}" srcOrd="0" destOrd="0" presId="urn:microsoft.com/office/officeart/2008/layout/HorizontalMultiLevelHierarchy"/>
    <dgm:cxn modelId="{DB3DDDD5-16A4-4DCC-B426-A798A4DAB5CC}" type="presParOf" srcId="{80BDB1C3-E2E7-4481-BD77-910F0DCD0A2B}" destId="{59678DB5-1B38-4CA8-8C37-DF0FF4CB311D}" srcOrd="5" destOrd="0" presId="urn:microsoft.com/office/officeart/2008/layout/HorizontalMultiLevelHierarchy"/>
    <dgm:cxn modelId="{E0870A28-5E41-431B-AFFB-B81A13079B5C}" type="presParOf" srcId="{59678DB5-1B38-4CA8-8C37-DF0FF4CB311D}" destId="{3BF91381-0D6A-4D3F-B23E-D22AEB554097}" srcOrd="0" destOrd="0" presId="urn:microsoft.com/office/officeart/2008/layout/HorizontalMultiLevelHierarchy"/>
    <dgm:cxn modelId="{D9E2E2F5-1897-4A95-B01D-8FC241D63874}" type="presParOf" srcId="{59678DB5-1B38-4CA8-8C37-DF0FF4CB311D}" destId="{4AED29C8-4E3F-4FDC-933F-13AEE60EF2BE}" srcOrd="1" destOrd="0" presId="urn:microsoft.com/office/officeart/2008/layout/HorizontalMultiLevelHierarchy"/>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82A70BF-4F2E-405E-A565-6C50664BD9F9}">
      <dsp:nvSpPr>
        <dsp:cNvPr id="0" name=""/>
        <dsp:cNvSpPr/>
      </dsp:nvSpPr>
      <dsp:spPr>
        <a:xfrm>
          <a:off x="4044124" y="2175669"/>
          <a:ext cx="542350" cy="1033442"/>
        </a:xfrm>
        <a:custGeom>
          <a:avLst/>
          <a:gdLst/>
          <a:ahLst/>
          <a:cxnLst/>
          <a:rect l="0" t="0" r="0" b="0"/>
          <a:pathLst>
            <a:path>
              <a:moveTo>
                <a:pt x="0" y="0"/>
              </a:moveTo>
              <a:lnTo>
                <a:pt x="271175" y="0"/>
              </a:lnTo>
              <a:lnTo>
                <a:pt x="271175" y="1033442"/>
              </a:lnTo>
              <a:lnTo>
                <a:pt x="542350" y="1033442"/>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marL="0" lvl="0" indent="0" algn="ctr" defTabSz="222250">
            <a:lnSpc>
              <a:spcPct val="90000"/>
            </a:lnSpc>
            <a:spcBef>
              <a:spcPct val="0"/>
            </a:spcBef>
            <a:spcAft>
              <a:spcPct val="35000"/>
            </a:spcAft>
            <a:buNone/>
          </a:pPr>
          <a:endParaRPr lang="da-DK" sz="500" kern="1200"/>
        </a:p>
      </dsp:txBody>
      <dsp:txXfrm>
        <a:off x="4286122" y="2663212"/>
        <a:ext cx="58355" cy="58355"/>
      </dsp:txXfrm>
    </dsp:sp>
    <dsp:sp modelId="{79FE7DE4-7DCF-4F31-B5E9-9F5AC28CD7F9}">
      <dsp:nvSpPr>
        <dsp:cNvPr id="0" name=""/>
        <dsp:cNvSpPr/>
      </dsp:nvSpPr>
      <dsp:spPr>
        <a:xfrm>
          <a:off x="4044124" y="2129948"/>
          <a:ext cx="542350" cy="91440"/>
        </a:xfrm>
        <a:custGeom>
          <a:avLst/>
          <a:gdLst/>
          <a:ahLst/>
          <a:cxnLst/>
          <a:rect l="0" t="0" r="0" b="0"/>
          <a:pathLst>
            <a:path>
              <a:moveTo>
                <a:pt x="0" y="45720"/>
              </a:moveTo>
              <a:lnTo>
                <a:pt x="542350" y="45720"/>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marL="0" lvl="0" indent="0" algn="ctr" defTabSz="222250">
            <a:lnSpc>
              <a:spcPct val="90000"/>
            </a:lnSpc>
            <a:spcBef>
              <a:spcPct val="0"/>
            </a:spcBef>
            <a:spcAft>
              <a:spcPct val="35000"/>
            </a:spcAft>
            <a:buNone/>
          </a:pPr>
          <a:endParaRPr lang="da-DK" sz="500" kern="1200"/>
        </a:p>
      </dsp:txBody>
      <dsp:txXfrm>
        <a:off x="4301741" y="2162110"/>
        <a:ext cx="27117" cy="27117"/>
      </dsp:txXfrm>
    </dsp:sp>
    <dsp:sp modelId="{62C37930-D553-43E1-8EB8-EBA27F04C3FA}">
      <dsp:nvSpPr>
        <dsp:cNvPr id="0" name=""/>
        <dsp:cNvSpPr/>
      </dsp:nvSpPr>
      <dsp:spPr>
        <a:xfrm>
          <a:off x="4044124" y="1142226"/>
          <a:ext cx="542350" cy="1033442"/>
        </a:xfrm>
        <a:custGeom>
          <a:avLst/>
          <a:gdLst/>
          <a:ahLst/>
          <a:cxnLst/>
          <a:rect l="0" t="0" r="0" b="0"/>
          <a:pathLst>
            <a:path>
              <a:moveTo>
                <a:pt x="0" y="1033442"/>
              </a:moveTo>
              <a:lnTo>
                <a:pt x="271175" y="1033442"/>
              </a:lnTo>
              <a:lnTo>
                <a:pt x="271175" y="0"/>
              </a:lnTo>
              <a:lnTo>
                <a:pt x="542350" y="0"/>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marL="0" lvl="0" indent="0" algn="ctr" defTabSz="222250">
            <a:lnSpc>
              <a:spcPct val="90000"/>
            </a:lnSpc>
            <a:spcBef>
              <a:spcPct val="0"/>
            </a:spcBef>
            <a:spcAft>
              <a:spcPct val="35000"/>
            </a:spcAft>
            <a:buNone/>
          </a:pPr>
          <a:endParaRPr lang="da-DK" sz="500" kern="1200"/>
        </a:p>
      </dsp:txBody>
      <dsp:txXfrm>
        <a:off x="4286122" y="1629769"/>
        <a:ext cx="58355" cy="58355"/>
      </dsp:txXfrm>
    </dsp:sp>
    <dsp:sp modelId="{A10322F1-B627-4822-9F2E-3B865F0212AB}">
      <dsp:nvSpPr>
        <dsp:cNvPr id="0" name=""/>
        <dsp:cNvSpPr/>
      </dsp:nvSpPr>
      <dsp:spPr>
        <a:xfrm rot="16200000">
          <a:off x="1455078" y="1762291"/>
          <a:ext cx="4351338" cy="82675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7940" tIns="27940" rIns="27940" bIns="27940" numCol="1" spcCol="1270" anchor="ctr" anchorCtr="0">
          <a:noAutofit/>
        </a:bodyPr>
        <a:lstStyle/>
        <a:p>
          <a:pPr marL="0" lvl="0" indent="0" algn="ctr" defTabSz="1955800">
            <a:lnSpc>
              <a:spcPct val="90000"/>
            </a:lnSpc>
            <a:spcBef>
              <a:spcPct val="0"/>
            </a:spcBef>
            <a:spcAft>
              <a:spcPct val="35000"/>
            </a:spcAft>
            <a:buNone/>
          </a:pPr>
          <a:r>
            <a:rPr lang="da-DK" sz="4400" kern="1200" dirty="0"/>
            <a:t>Pædagogiske tiltag</a:t>
          </a:r>
        </a:p>
      </dsp:txBody>
      <dsp:txXfrm>
        <a:off x="1455078" y="1762291"/>
        <a:ext cx="4351338" cy="826754"/>
      </dsp:txXfrm>
    </dsp:sp>
    <dsp:sp modelId="{31D444C4-508F-4539-96E0-A386D5E85B87}">
      <dsp:nvSpPr>
        <dsp:cNvPr id="0" name=""/>
        <dsp:cNvSpPr/>
      </dsp:nvSpPr>
      <dsp:spPr>
        <a:xfrm>
          <a:off x="4586475" y="728849"/>
          <a:ext cx="2711753" cy="82675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 tIns="7620" rIns="7620" bIns="7620" numCol="1" spcCol="1270" anchor="ctr" anchorCtr="0">
          <a:noAutofit/>
        </a:bodyPr>
        <a:lstStyle/>
        <a:p>
          <a:pPr marL="0" lvl="0" indent="0" algn="ctr" defTabSz="533400">
            <a:lnSpc>
              <a:spcPct val="90000"/>
            </a:lnSpc>
            <a:spcBef>
              <a:spcPct val="0"/>
            </a:spcBef>
            <a:spcAft>
              <a:spcPct val="35000"/>
            </a:spcAft>
            <a:buNone/>
          </a:pPr>
          <a:r>
            <a:rPr lang="da-DK" sz="1200" b="1" kern="1200" dirty="0"/>
            <a:t>Sammenhæng og begribelighed.</a:t>
          </a:r>
        </a:p>
        <a:p>
          <a:pPr marL="0" lvl="0" indent="0" algn="ctr" defTabSz="533400">
            <a:lnSpc>
              <a:spcPct val="90000"/>
            </a:lnSpc>
            <a:spcBef>
              <a:spcPct val="0"/>
            </a:spcBef>
            <a:spcAft>
              <a:spcPct val="35000"/>
            </a:spcAft>
            <a:buNone/>
          </a:pPr>
          <a:r>
            <a:rPr lang="da-DK" sz="1200" kern="1200" dirty="0"/>
            <a:t>Klasseledelse og miljøstrukturerende metoder.</a:t>
          </a:r>
        </a:p>
        <a:p>
          <a:pPr marL="0" lvl="0" indent="0" algn="ctr" defTabSz="533400">
            <a:lnSpc>
              <a:spcPct val="90000"/>
            </a:lnSpc>
            <a:spcBef>
              <a:spcPct val="0"/>
            </a:spcBef>
            <a:spcAft>
              <a:spcPct val="35000"/>
            </a:spcAft>
            <a:buNone/>
          </a:pPr>
          <a:r>
            <a:rPr lang="da-DK" sz="1200" kern="1200" dirty="0"/>
            <a:t>(simple tiltag til gavn for alle)</a:t>
          </a:r>
        </a:p>
      </dsp:txBody>
      <dsp:txXfrm>
        <a:off x="4586475" y="728849"/>
        <a:ext cx="2711753" cy="826754"/>
      </dsp:txXfrm>
    </dsp:sp>
    <dsp:sp modelId="{7B156C21-C5BB-4899-AE0B-146D247A29E5}">
      <dsp:nvSpPr>
        <dsp:cNvPr id="0" name=""/>
        <dsp:cNvSpPr/>
      </dsp:nvSpPr>
      <dsp:spPr>
        <a:xfrm>
          <a:off x="4586475" y="1762291"/>
          <a:ext cx="2711753" cy="82675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 tIns="7620" rIns="7620" bIns="7620" numCol="1" spcCol="1270" anchor="ctr" anchorCtr="0">
          <a:noAutofit/>
        </a:bodyPr>
        <a:lstStyle/>
        <a:p>
          <a:pPr marL="0" lvl="0" indent="0" algn="ctr" defTabSz="533400">
            <a:lnSpc>
              <a:spcPct val="90000"/>
            </a:lnSpc>
            <a:spcBef>
              <a:spcPct val="0"/>
            </a:spcBef>
            <a:spcAft>
              <a:spcPct val="35000"/>
            </a:spcAft>
            <a:buNone/>
          </a:pPr>
          <a:r>
            <a:rPr lang="da-DK" sz="1200" b="1" kern="1200" dirty="0"/>
            <a:t>Håndterbarhed.</a:t>
          </a:r>
        </a:p>
        <a:p>
          <a:pPr marL="0" lvl="0" indent="0" algn="ctr" defTabSz="533400">
            <a:lnSpc>
              <a:spcPct val="90000"/>
            </a:lnSpc>
            <a:spcBef>
              <a:spcPct val="0"/>
            </a:spcBef>
            <a:spcAft>
              <a:spcPct val="35000"/>
            </a:spcAft>
            <a:buNone/>
          </a:pPr>
          <a:r>
            <a:rPr lang="da-DK" sz="1200" kern="1200" dirty="0"/>
            <a:t>Særlig didaktik</a:t>
          </a:r>
        </a:p>
        <a:p>
          <a:pPr marL="0" lvl="0" indent="0" algn="ctr" defTabSz="533400">
            <a:lnSpc>
              <a:spcPct val="90000"/>
            </a:lnSpc>
            <a:spcBef>
              <a:spcPct val="0"/>
            </a:spcBef>
            <a:spcAft>
              <a:spcPct val="35000"/>
            </a:spcAft>
            <a:buNone/>
          </a:pPr>
          <a:r>
            <a:rPr lang="da-DK" sz="1200" kern="1200" dirty="0"/>
            <a:t>(Implicit læring – Højere ordens tænkning)</a:t>
          </a:r>
        </a:p>
      </dsp:txBody>
      <dsp:txXfrm>
        <a:off x="4586475" y="1762291"/>
        <a:ext cx="2711753" cy="826754"/>
      </dsp:txXfrm>
    </dsp:sp>
    <dsp:sp modelId="{3BF91381-0D6A-4D3F-B23E-D22AEB554097}">
      <dsp:nvSpPr>
        <dsp:cNvPr id="0" name=""/>
        <dsp:cNvSpPr/>
      </dsp:nvSpPr>
      <dsp:spPr>
        <a:xfrm>
          <a:off x="4586475" y="2795734"/>
          <a:ext cx="2711753" cy="826754"/>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 tIns="7620" rIns="7620" bIns="7620" numCol="1" spcCol="1270" anchor="ctr" anchorCtr="0">
          <a:noAutofit/>
        </a:bodyPr>
        <a:lstStyle/>
        <a:p>
          <a:pPr marL="0" lvl="0" indent="0" algn="ctr" defTabSz="533400">
            <a:lnSpc>
              <a:spcPct val="90000"/>
            </a:lnSpc>
            <a:spcBef>
              <a:spcPct val="0"/>
            </a:spcBef>
            <a:spcAft>
              <a:spcPct val="35000"/>
            </a:spcAft>
            <a:buNone/>
          </a:pPr>
          <a:r>
            <a:rPr lang="da-DK" sz="1200" b="1" kern="1200" dirty="0"/>
            <a:t>Meningsfuldhed og håb.</a:t>
          </a:r>
        </a:p>
        <a:p>
          <a:pPr marL="0" lvl="0" indent="0" algn="ctr" defTabSz="533400">
            <a:lnSpc>
              <a:spcPct val="90000"/>
            </a:lnSpc>
            <a:spcBef>
              <a:spcPct val="0"/>
            </a:spcBef>
            <a:spcAft>
              <a:spcPct val="35000"/>
            </a:spcAft>
            <a:buNone/>
          </a:pPr>
          <a:r>
            <a:rPr lang="da-DK" sz="1200" kern="1200" dirty="0"/>
            <a:t>Metoder (kognitive, m.m.)</a:t>
          </a:r>
        </a:p>
        <a:p>
          <a:pPr marL="0" lvl="0" indent="0" algn="ctr" defTabSz="533400">
            <a:lnSpc>
              <a:spcPct val="90000"/>
            </a:lnSpc>
            <a:spcBef>
              <a:spcPct val="0"/>
            </a:spcBef>
            <a:spcAft>
              <a:spcPct val="35000"/>
            </a:spcAft>
            <a:buNone/>
          </a:pPr>
          <a:r>
            <a:rPr lang="da-DK" sz="1200" kern="1200" dirty="0"/>
            <a:t>(Vejledning og individuelle strategier)</a:t>
          </a:r>
        </a:p>
      </dsp:txBody>
      <dsp:txXfrm>
        <a:off x="4586475" y="2795734"/>
        <a:ext cx="2711753" cy="826754"/>
      </dsp:txXfrm>
    </dsp:sp>
  </dsp:spTree>
</dsp:drawing>
</file>

<file path=ppt/diagrams/layout1.xml><?xml version="1.0" encoding="utf-8"?>
<dgm:layoutDef xmlns:dgm="http://schemas.openxmlformats.org/drawingml/2006/diagram" xmlns:a="http://schemas.openxmlformats.org/drawingml/2006/main" uniqueId="urn:microsoft.com/office/officeart/2008/layout/HorizontalMultiLevelHierarchy">
  <dgm:title val=""/>
  <dgm:desc val=""/>
  <dgm:catLst>
    <dgm:cat type="hierarchy" pri="46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clrData>
  <dgm:layoutNode name="Name0">
    <dgm:varLst>
      <dgm:chPref val="1"/>
      <dgm:dir/>
      <dgm:animOne val="branch"/>
      <dgm:animLvl val="lvl"/>
      <dgm:resizeHandles val="exact"/>
    </dgm:varLst>
    <dgm:choose name="Name1">
      <dgm:if name="Name2" func="var" arg="dir" op="equ" val="norm">
        <dgm:alg type="hierChild">
          <dgm:param type="linDir" val="fromT"/>
          <dgm:param type="chAlign" val="l"/>
        </dgm:alg>
      </dgm:if>
      <dgm:else name="Name3">
        <dgm:alg type="hierChild">
          <dgm:param type="linDir" val="fromT"/>
          <dgm:param type="chAlign" val="r"/>
        </dgm:alg>
      </dgm:else>
    </dgm:choose>
    <dgm:shape xmlns:r="http://schemas.openxmlformats.org/officeDocument/2006/relationships" r:blip="">
      <dgm:adjLst/>
    </dgm:shape>
    <dgm:presOf/>
    <dgm:constrLst>
      <dgm:constr type="h" for="des" forName="LevelOneTextNode" refType="h"/>
      <dgm:constr type="w" for="des" forName="LevelOneTextNode" refType="h" refFor="des" refForName="LevelOneTextNode" fact="0.19"/>
      <dgm:constr type="h" for="des" forName="LevelTwoTextNode" refType="w" refFor="des" refForName="LevelOneTextNode"/>
      <dgm:constr type="w" for="des" forName="LevelTwoTextNode" refType="h" refFor="des" refForName="LevelTwoTextNode" fact="3.28"/>
      <dgm:constr type="sibSp" refType="h" refFor="des" refForName="LevelTwoTextNode" op="equ" fact="0.25"/>
      <dgm:constr type="sibSp" for="des" forName="level2hierChild" refType="h" refFor="des" refForName="LevelTwoTextNode" op="equ" fact="0.25"/>
      <dgm:constr type="sibSp" for="des" forName="level3hierChild" refType="h" refFor="des" refForName="LevelTwoTextNode" op="equ" fact="0.25"/>
      <dgm:constr type="sp" for="des" forName="root1" refType="w" refFor="des" refForName="LevelTwoTextNode" fact="0.2"/>
      <dgm:constr type="sp" for="des" forName="root2" refType="sp" refFor="des" refForName="root1" op="equ"/>
      <dgm:constr type="primFontSz" for="des" forName="LevelOneTextNode" op="equ" val="65"/>
      <dgm:constr type="primFontSz" for="des" forName="LevelTwoTextNode" op="equ" val="65"/>
      <dgm:constr type="primFontSz" for="des" forName="LevelTwoTextNode" refType="primFontSz" refFor="des" refForName="LevelOneTextNode" op="lte"/>
      <dgm:constr type="primFontSz" for="des" forName="connTx" op="equ" val="50"/>
      <dgm:constr type="primFontSz" for="des" forName="connTx" refType="primFontSz" refFor="des" refForName="LevelOneTextNode" op="lte" fact="0.78"/>
    </dgm:constrLst>
    <dgm:forEach name="Name4" axis="ch">
      <dgm:forEach name="Name5" axis="self" ptType="node">
        <dgm:layoutNode name="root1">
          <dgm:choose name="Name6">
            <dgm:if name="Name7" func="var" arg="dir" op="equ" val="norm">
              <dgm:alg type="hierRoot">
                <dgm:param type="hierAlign" val="lCtrCh"/>
              </dgm:alg>
            </dgm:if>
            <dgm:else name="Name8">
              <dgm:alg type="hierRoot">
                <dgm:param type="hierAlign" val="rCtrCh"/>
              </dgm:alg>
            </dgm:else>
          </dgm:choose>
          <dgm:shape xmlns:r="http://schemas.openxmlformats.org/officeDocument/2006/relationships" r:blip="">
            <dgm:adjLst/>
          </dgm:shape>
          <dgm:presOf/>
          <dgm:layoutNode name="LevelOneTextNode" styleLbl="node0">
            <dgm:varLst>
              <dgm:chPref val="3"/>
            </dgm:varLst>
            <dgm:alg type="tx">
              <dgm:param type="autoTxRot" val="grav"/>
            </dgm:alg>
            <dgm:choose name="Name9">
              <dgm:if name="Name10" func="var" arg="dir" op="equ" val="norm">
                <dgm:shape xmlns:r="http://schemas.openxmlformats.org/officeDocument/2006/relationships" rot="270" type="rect" r:blip="">
                  <dgm:adjLst/>
                </dgm:shape>
              </dgm:if>
              <dgm:else name="Name11">
                <dgm:shape xmlns:r="http://schemas.openxmlformats.org/officeDocument/2006/relationships" rot="90" type="rect" r:blip="">
                  <dgm:adjLst/>
                </dgm:shape>
              </dgm:else>
            </dgm:choos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2hierChild">
            <dgm:choose name="Name12">
              <dgm:if name="Name13" func="var" arg="dir" op="equ" val="norm">
                <dgm:alg type="hierChild">
                  <dgm:param type="linDir" val="fromT"/>
                  <dgm:param type="chAlign" val="l"/>
                </dgm:alg>
              </dgm:if>
              <dgm:else name="Name14">
                <dgm:alg type="hierChild">
                  <dgm:param type="linDir" val="fromT"/>
                  <dgm:param type="chAlign" val="r"/>
                </dgm:alg>
              </dgm:else>
            </dgm:choose>
            <dgm:shape xmlns:r="http://schemas.openxmlformats.org/officeDocument/2006/relationships" r:blip="">
              <dgm:adjLst/>
            </dgm:shape>
            <dgm:presOf/>
            <dgm:forEach name="repeat" axis="ch">
              <dgm:forEach name="Name15" axis="self" ptType="parTrans" cnt="1">
                <dgm:layoutNode name="conn2-1">
                  <dgm:choose name="Name16">
                    <dgm:if name="Name17" func="var" arg="dir" op="equ" val="norm">
                      <dgm:alg type="conn">
                        <dgm:param type="dim" val="1D"/>
                        <dgm:param type="begPts" val="midR"/>
                        <dgm:param type="endPts" val="midL"/>
                        <dgm:param type="endSty" val="noArr"/>
                        <dgm:param type="connRout" val="bend"/>
                      </dgm:alg>
                    </dgm:if>
                    <dgm:else name="Name18">
                      <dgm:alg type="conn">
                        <dgm:param type="dim" val="1D"/>
                        <dgm:param type="begPts" val="midL"/>
                        <dgm:param type="endPts" val="midR"/>
                        <dgm:param type="endSty" val="noArr"/>
                        <dgm:param type="connRout" val="bend"/>
                      </dgm:alg>
                    </dgm:else>
                  </dgm:choose>
                  <dgm:shape xmlns:r="http://schemas.openxmlformats.org/officeDocument/2006/relationships" type="conn" r:blip="" zOrderOff="-99999">
                    <dgm:adjLst/>
                  </dgm:shape>
                  <dgm:presOf axis="self"/>
                  <dgm:constrLst>
                    <dgm:constr type="w" val="1"/>
                    <dgm:constr type="h" val="5"/>
                    <dgm:constr type="connDist"/>
                    <dgm:constr type="begPad"/>
                    <dgm:constr type="endPad"/>
                    <dgm:constr type="userA" for="ch" refType="connDist"/>
                  </dgm:constr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h" val="NaN" fact="0.25" max="NaN"/>
                      <dgm:rule type="w" val="NaN" fact="0.8" max="NaN"/>
                      <dgm:rule type="primFontSz" val="5" fact="NaN" max="NaN"/>
                    </dgm:ruleLst>
                  </dgm:layoutNode>
                </dgm:layoutNode>
              </dgm:forEach>
              <dgm:forEach name="Name19" axis="self" ptType="node">
                <dgm:layoutNode name="root2">
                  <dgm:choose name="Name20">
                    <dgm:if name="Name21" func="var" arg="dir" op="equ" val="norm">
                      <dgm:alg type="hierRoot">
                        <dgm:param type="hierAlign" val="lCtrCh"/>
                      </dgm:alg>
                    </dgm:if>
                    <dgm:else name="Name22">
                      <dgm:alg type="hierRoot">
                        <dgm:param type="hierAlign" val="rCtrCh"/>
                      </dgm:alg>
                    </dgm:else>
                  </dgm:choose>
                  <dgm:shape xmlns:r="http://schemas.openxmlformats.org/officeDocument/2006/relationships" r:blip="">
                    <dgm:adjLst/>
                  </dgm:shape>
                  <dgm:presOf/>
                  <dgm:layoutNode name="LevelTwoTextNode">
                    <dgm:varLst>
                      <dgm:chPref val="3"/>
                    </dgm:varLst>
                    <dgm:alg type="tx"/>
                    <dgm:shape xmlns:r="http://schemas.openxmlformats.org/officeDocument/2006/relationships" type="rect" r:blip="">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3hierChild">
                    <dgm:choose name="Name23">
                      <dgm:if name="Name24" func="var" arg="dir" op="equ" val="norm">
                        <dgm:alg type="hierChild">
                          <dgm:param type="linDir" val="fromT"/>
                          <dgm:param type="chAlign" val="l"/>
                        </dgm:alg>
                      </dgm:if>
                      <dgm:else name="Name25">
                        <dgm:alg type="hierChild">
                          <dgm:param type="linDir" val="fromT"/>
                          <dgm:param type="chAlign" val="r"/>
                        </dgm:alg>
                      </dgm:else>
                    </dgm:choose>
                    <dgm:shape xmlns:r="http://schemas.openxmlformats.org/officeDocument/2006/relationships" r:blip="">
                      <dgm:adjLst/>
                    </dgm:shape>
                    <dgm:presOf/>
                    <dgm:forEach name="Name26" ref="repeat"/>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slide">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da-DK"/>
              <a:t>Klik for at redigere i master</a:t>
            </a:r>
          </a:p>
        </p:txBody>
      </p:sp>
      <p:sp>
        <p:nvSpPr>
          <p:cNvPr id="3" name="U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da-DK"/>
              <a:t>Klik for at redigere undertiteltypografien i masteren</a:t>
            </a:r>
          </a:p>
        </p:txBody>
      </p:sp>
      <p:sp>
        <p:nvSpPr>
          <p:cNvPr id="4" name="Pladsholder til dato 3"/>
          <p:cNvSpPr>
            <a:spLocks noGrp="1"/>
          </p:cNvSpPr>
          <p:nvPr>
            <p:ph type="dt" sz="half" idx="10"/>
          </p:nvPr>
        </p:nvSpPr>
        <p:spPr/>
        <p:txBody>
          <a:bodyPr/>
          <a:lstStyle/>
          <a:p>
            <a:fld id="{2C982062-4461-4878-BE06-F7E36CB1329F}" type="datetimeFigureOut">
              <a:rPr lang="da-DK" smtClean="0"/>
              <a:t>27-08-2019</a:t>
            </a:fld>
            <a:endParaRPr lang="da-DK"/>
          </a:p>
        </p:txBody>
      </p:sp>
      <p:sp>
        <p:nvSpPr>
          <p:cNvPr id="5" name="Pladsholder til sidefod 4"/>
          <p:cNvSpPr>
            <a:spLocks noGrp="1"/>
          </p:cNvSpPr>
          <p:nvPr>
            <p:ph type="ftr" sz="quarter" idx="11"/>
          </p:nvPr>
        </p:nvSpPr>
        <p:spPr/>
        <p:txBody>
          <a:bodyPr/>
          <a:lstStyle/>
          <a:p>
            <a:endParaRPr lang="da-DK"/>
          </a:p>
        </p:txBody>
      </p:sp>
      <p:sp>
        <p:nvSpPr>
          <p:cNvPr id="6" name="Pladsholder til slidenummer 5"/>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128221129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og lodret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a:t>Klik for at redigere i master</a:t>
            </a:r>
          </a:p>
        </p:txBody>
      </p:sp>
      <p:sp>
        <p:nvSpPr>
          <p:cNvPr id="3" name="Pladsholder til lodret titel 2"/>
          <p:cNvSpPr>
            <a:spLocks noGrp="1"/>
          </p:cNvSpPr>
          <p:nvPr>
            <p:ph type="body" orient="vert" idx="1"/>
          </p:nvPr>
        </p:nvSpPr>
        <p:spPr/>
        <p:txBody>
          <a:bodyPr vert="eaVert"/>
          <a:lstStyle/>
          <a:p>
            <a:pPr lvl="0"/>
            <a:r>
              <a:rPr lang="da-DK"/>
              <a:t>Rediger typografien i masterens</a:t>
            </a:r>
          </a:p>
          <a:p>
            <a:pPr lvl="1"/>
            <a:r>
              <a:rPr lang="da-DK"/>
              <a:t>Andet niveau</a:t>
            </a:r>
          </a:p>
          <a:p>
            <a:pPr lvl="2"/>
            <a:r>
              <a:rPr lang="da-DK"/>
              <a:t>Tredje niveau</a:t>
            </a:r>
          </a:p>
          <a:p>
            <a:pPr lvl="3"/>
            <a:r>
              <a:rPr lang="da-DK"/>
              <a:t>Fjerde niveau</a:t>
            </a:r>
          </a:p>
          <a:p>
            <a:pPr lvl="4"/>
            <a:r>
              <a:rPr lang="da-DK"/>
              <a:t>Femte niveau</a:t>
            </a:r>
          </a:p>
        </p:txBody>
      </p:sp>
      <p:sp>
        <p:nvSpPr>
          <p:cNvPr id="4" name="Pladsholder til dato 3"/>
          <p:cNvSpPr>
            <a:spLocks noGrp="1"/>
          </p:cNvSpPr>
          <p:nvPr>
            <p:ph type="dt" sz="half" idx="10"/>
          </p:nvPr>
        </p:nvSpPr>
        <p:spPr/>
        <p:txBody>
          <a:bodyPr/>
          <a:lstStyle/>
          <a:p>
            <a:fld id="{2C982062-4461-4878-BE06-F7E36CB1329F}" type="datetimeFigureOut">
              <a:rPr lang="da-DK" smtClean="0"/>
              <a:t>27-08-2019</a:t>
            </a:fld>
            <a:endParaRPr lang="da-DK"/>
          </a:p>
        </p:txBody>
      </p:sp>
      <p:sp>
        <p:nvSpPr>
          <p:cNvPr id="5" name="Pladsholder til sidefod 4"/>
          <p:cNvSpPr>
            <a:spLocks noGrp="1"/>
          </p:cNvSpPr>
          <p:nvPr>
            <p:ph type="ftr" sz="quarter" idx="11"/>
          </p:nvPr>
        </p:nvSpPr>
        <p:spPr/>
        <p:txBody>
          <a:bodyPr/>
          <a:lstStyle/>
          <a:p>
            <a:endParaRPr lang="da-DK"/>
          </a:p>
        </p:txBody>
      </p:sp>
      <p:sp>
        <p:nvSpPr>
          <p:cNvPr id="6" name="Pladsholder til slidenummer 5"/>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34561710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Lodret titel og tekst">
    <p:spTree>
      <p:nvGrpSpPr>
        <p:cNvPr id="1" name=""/>
        <p:cNvGrpSpPr/>
        <p:nvPr/>
      </p:nvGrpSpPr>
      <p:grpSpPr>
        <a:xfrm>
          <a:off x="0" y="0"/>
          <a:ext cx="0" cy="0"/>
          <a:chOff x="0" y="0"/>
          <a:chExt cx="0" cy="0"/>
        </a:xfrm>
      </p:grpSpPr>
      <p:sp>
        <p:nvSpPr>
          <p:cNvPr id="2" name="Lodret titel 1"/>
          <p:cNvSpPr>
            <a:spLocks noGrp="1"/>
          </p:cNvSpPr>
          <p:nvPr>
            <p:ph type="title" orient="vert"/>
          </p:nvPr>
        </p:nvSpPr>
        <p:spPr>
          <a:xfrm>
            <a:off x="8724900" y="365125"/>
            <a:ext cx="2628900" cy="5811838"/>
          </a:xfrm>
        </p:spPr>
        <p:txBody>
          <a:bodyPr vert="eaVert"/>
          <a:lstStyle/>
          <a:p>
            <a:r>
              <a:rPr lang="da-DK"/>
              <a:t>Klik for at redigere i master</a:t>
            </a:r>
          </a:p>
        </p:txBody>
      </p:sp>
      <p:sp>
        <p:nvSpPr>
          <p:cNvPr id="3" name="Pladsholder til lodret titel 2"/>
          <p:cNvSpPr>
            <a:spLocks noGrp="1"/>
          </p:cNvSpPr>
          <p:nvPr>
            <p:ph type="body" orient="vert" idx="1"/>
          </p:nvPr>
        </p:nvSpPr>
        <p:spPr>
          <a:xfrm>
            <a:off x="838200" y="365125"/>
            <a:ext cx="7734300" cy="5811838"/>
          </a:xfrm>
        </p:spPr>
        <p:txBody>
          <a:bodyPr vert="eaVert"/>
          <a:lstStyle/>
          <a:p>
            <a:pPr lvl="0"/>
            <a:r>
              <a:rPr lang="da-DK"/>
              <a:t>Rediger typografien i masterens</a:t>
            </a:r>
          </a:p>
          <a:p>
            <a:pPr lvl="1"/>
            <a:r>
              <a:rPr lang="da-DK"/>
              <a:t>Andet niveau</a:t>
            </a:r>
          </a:p>
          <a:p>
            <a:pPr lvl="2"/>
            <a:r>
              <a:rPr lang="da-DK"/>
              <a:t>Tredje niveau</a:t>
            </a:r>
          </a:p>
          <a:p>
            <a:pPr lvl="3"/>
            <a:r>
              <a:rPr lang="da-DK"/>
              <a:t>Fjerde niveau</a:t>
            </a:r>
          </a:p>
          <a:p>
            <a:pPr lvl="4"/>
            <a:r>
              <a:rPr lang="da-DK"/>
              <a:t>Femte niveau</a:t>
            </a:r>
          </a:p>
        </p:txBody>
      </p:sp>
      <p:sp>
        <p:nvSpPr>
          <p:cNvPr id="4" name="Pladsholder til dato 3"/>
          <p:cNvSpPr>
            <a:spLocks noGrp="1"/>
          </p:cNvSpPr>
          <p:nvPr>
            <p:ph type="dt" sz="half" idx="10"/>
          </p:nvPr>
        </p:nvSpPr>
        <p:spPr/>
        <p:txBody>
          <a:bodyPr/>
          <a:lstStyle/>
          <a:p>
            <a:fld id="{2C982062-4461-4878-BE06-F7E36CB1329F}" type="datetimeFigureOut">
              <a:rPr lang="da-DK" smtClean="0"/>
              <a:t>27-08-2019</a:t>
            </a:fld>
            <a:endParaRPr lang="da-DK"/>
          </a:p>
        </p:txBody>
      </p:sp>
      <p:sp>
        <p:nvSpPr>
          <p:cNvPr id="5" name="Pladsholder til sidefod 4"/>
          <p:cNvSpPr>
            <a:spLocks noGrp="1"/>
          </p:cNvSpPr>
          <p:nvPr>
            <p:ph type="ftr" sz="quarter" idx="11"/>
          </p:nvPr>
        </p:nvSpPr>
        <p:spPr/>
        <p:txBody>
          <a:bodyPr/>
          <a:lstStyle/>
          <a:p>
            <a:endParaRPr lang="da-DK"/>
          </a:p>
        </p:txBody>
      </p:sp>
      <p:sp>
        <p:nvSpPr>
          <p:cNvPr id="6" name="Pladsholder til slidenummer 5"/>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33227660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og indholdsobjek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a:t>Klik for at redigere i master</a:t>
            </a:r>
          </a:p>
        </p:txBody>
      </p:sp>
      <p:sp>
        <p:nvSpPr>
          <p:cNvPr id="3" name="Pladsholder til indhold 2"/>
          <p:cNvSpPr>
            <a:spLocks noGrp="1"/>
          </p:cNvSpPr>
          <p:nvPr>
            <p:ph idx="1"/>
          </p:nvPr>
        </p:nvSpPr>
        <p:spPr/>
        <p:txBody>
          <a:bodyPr/>
          <a:lstStyle/>
          <a:p>
            <a:pPr lvl="0"/>
            <a:r>
              <a:rPr lang="da-DK"/>
              <a:t>Rediger typografien i masterens</a:t>
            </a:r>
          </a:p>
          <a:p>
            <a:pPr lvl="1"/>
            <a:r>
              <a:rPr lang="da-DK"/>
              <a:t>Andet niveau</a:t>
            </a:r>
          </a:p>
          <a:p>
            <a:pPr lvl="2"/>
            <a:r>
              <a:rPr lang="da-DK"/>
              <a:t>Tredje niveau</a:t>
            </a:r>
          </a:p>
          <a:p>
            <a:pPr lvl="3"/>
            <a:r>
              <a:rPr lang="da-DK"/>
              <a:t>Fjerde niveau</a:t>
            </a:r>
          </a:p>
          <a:p>
            <a:pPr lvl="4"/>
            <a:r>
              <a:rPr lang="da-DK"/>
              <a:t>Femte niveau</a:t>
            </a:r>
          </a:p>
        </p:txBody>
      </p:sp>
      <p:sp>
        <p:nvSpPr>
          <p:cNvPr id="4" name="Pladsholder til dato 3"/>
          <p:cNvSpPr>
            <a:spLocks noGrp="1"/>
          </p:cNvSpPr>
          <p:nvPr>
            <p:ph type="dt" sz="half" idx="10"/>
          </p:nvPr>
        </p:nvSpPr>
        <p:spPr/>
        <p:txBody>
          <a:bodyPr/>
          <a:lstStyle/>
          <a:p>
            <a:fld id="{2C982062-4461-4878-BE06-F7E36CB1329F}" type="datetimeFigureOut">
              <a:rPr lang="da-DK" smtClean="0"/>
              <a:t>27-08-2019</a:t>
            </a:fld>
            <a:endParaRPr lang="da-DK"/>
          </a:p>
        </p:txBody>
      </p:sp>
      <p:sp>
        <p:nvSpPr>
          <p:cNvPr id="5" name="Pladsholder til sidefod 4"/>
          <p:cNvSpPr>
            <a:spLocks noGrp="1"/>
          </p:cNvSpPr>
          <p:nvPr>
            <p:ph type="ftr" sz="quarter" idx="11"/>
          </p:nvPr>
        </p:nvSpPr>
        <p:spPr/>
        <p:txBody>
          <a:bodyPr/>
          <a:lstStyle/>
          <a:p>
            <a:endParaRPr lang="da-DK"/>
          </a:p>
        </p:txBody>
      </p:sp>
      <p:sp>
        <p:nvSpPr>
          <p:cNvPr id="6" name="Pladsholder til slidenummer 5"/>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32909448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fsnitsoverskrift">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da-DK"/>
              <a:t>Klik for at redigere i master</a:t>
            </a:r>
          </a:p>
        </p:txBody>
      </p:sp>
      <p:sp>
        <p:nvSpPr>
          <p:cNvPr id="3" name="Pladsholder til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da-DK"/>
              <a:t>Rediger typografien i masterens</a:t>
            </a:r>
          </a:p>
        </p:txBody>
      </p:sp>
      <p:sp>
        <p:nvSpPr>
          <p:cNvPr id="4" name="Pladsholder til dato 3"/>
          <p:cNvSpPr>
            <a:spLocks noGrp="1"/>
          </p:cNvSpPr>
          <p:nvPr>
            <p:ph type="dt" sz="half" idx="10"/>
          </p:nvPr>
        </p:nvSpPr>
        <p:spPr/>
        <p:txBody>
          <a:bodyPr/>
          <a:lstStyle/>
          <a:p>
            <a:fld id="{2C982062-4461-4878-BE06-F7E36CB1329F}" type="datetimeFigureOut">
              <a:rPr lang="da-DK" smtClean="0"/>
              <a:t>27-08-2019</a:t>
            </a:fld>
            <a:endParaRPr lang="da-DK"/>
          </a:p>
        </p:txBody>
      </p:sp>
      <p:sp>
        <p:nvSpPr>
          <p:cNvPr id="5" name="Pladsholder til sidefod 4"/>
          <p:cNvSpPr>
            <a:spLocks noGrp="1"/>
          </p:cNvSpPr>
          <p:nvPr>
            <p:ph type="ftr" sz="quarter" idx="11"/>
          </p:nvPr>
        </p:nvSpPr>
        <p:spPr/>
        <p:txBody>
          <a:bodyPr/>
          <a:lstStyle/>
          <a:p>
            <a:endParaRPr lang="da-DK"/>
          </a:p>
        </p:txBody>
      </p:sp>
      <p:sp>
        <p:nvSpPr>
          <p:cNvPr id="6" name="Pladsholder til slidenummer 5"/>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6539886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o indholdsobjekter">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a:t>Klik for at redigere i master</a:t>
            </a:r>
          </a:p>
        </p:txBody>
      </p:sp>
      <p:sp>
        <p:nvSpPr>
          <p:cNvPr id="3" name="Pladsholder til indhold 2"/>
          <p:cNvSpPr>
            <a:spLocks noGrp="1"/>
          </p:cNvSpPr>
          <p:nvPr>
            <p:ph sz="half" idx="1"/>
          </p:nvPr>
        </p:nvSpPr>
        <p:spPr>
          <a:xfrm>
            <a:off x="838200" y="1825625"/>
            <a:ext cx="5181600" cy="4351338"/>
          </a:xfrm>
        </p:spPr>
        <p:txBody>
          <a:bodyPr/>
          <a:lstStyle/>
          <a:p>
            <a:pPr lvl="0"/>
            <a:r>
              <a:rPr lang="da-DK"/>
              <a:t>Rediger typografien i masterens</a:t>
            </a:r>
          </a:p>
          <a:p>
            <a:pPr lvl="1"/>
            <a:r>
              <a:rPr lang="da-DK"/>
              <a:t>Andet niveau</a:t>
            </a:r>
          </a:p>
          <a:p>
            <a:pPr lvl="2"/>
            <a:r>
              <a:rPr lang="da-DK"/>
              <a:t>Tredje niveau</a:t>
            </a:r>
          </a:p>
          <a:p>
            <a:pPr lvl="3"/>
            <a:r>
              <a:rPr lang="da-DK"/>
              <a:t>Fjerde niveau</a:t>
            </a:r>
          </a:p>
          <a:p>
            <a:pPr lvl="4"/>
            <a:r>
              <a:rPr lang="da-DK"/>
              <a:t>Femte niveau</a:t>
            </a:r>
          </a:p>
        </p:txBody>
      </p:sp>
      <p:sp>
        <p:nvSpPr>
          <p:cNvPr id="4" name="Pladsholder til indhold 3"/>
          <p:cNvSpPr>
            <a:spLocks noGrp="1"/>
          </p:cNvSpPr>
          <p:nvPr>
            <p:ph sz="half" idx="2"/>
          </p:nvPr>
        </p:nvSpPr>
        <p:spPr>
          <a:xfrm>
            <a:off x="6172200" y="1825625"/>
            <a:ext cx="5181600" cy="4351338"/>
          </a:xfrm>
        </p:spPr>
        <p:txBody>
          <a:bodyPr/>
          <a:lstStyle/>
          <a:p>
            <a:pPr lvl="0"/>
            <a:r>
              <a:rPr lang="da-DK"/>
              <a:t>Rediger typografien i masterens</a:t>
            </a:r>
          </a:p>
          <a:p>
            <a:pPr lvl="1"/>
            <a:r>
              <a:rPr lang="da-DK"/>
              <a:t>Andet niveau</a:t>
            </a:r>
          </a:p>
          <a:p>
            <a:pPr lvl="2"/>
            <a:r>
              <a:rPr lang="da-DK"/>
              <a:t>Tredje niveau</a:t>
            </a:r>
          </a:p>
          <a:p>
            <a:pPr lvl="3"/>
            <a:r>
              <a:rPr lang="da-DK"/>
              <a:t>Fjerde niveau</a:t>
            </a:r>
          </a:p>
          <a:p>
            <a:pPr lvl="4"/>
            <a:r>
              <a:rPr lang="da-DK"/>
              <a:t>Femte niveau</a:t>
            </a:r>
          </a:p>
        </p:txBody>
      </p:sp>
      <p:sp>
        <p:nvSpPr>
          <p:cNvPr id="5" name="Pladsholder til dato 4"/>
          <p:cNvSpPr>
            <a:spLocks noGrp="1"/>
          </p:cNvSpPr>
          <p:nvPr>
            <p:ph type="dt" sz="half" idx="10"/>
          </p:nvPr>
        </p:nvSpPr>
        <p:spPr/>
        <p:txBody>
          <a:bodyPr/>
          <a:lstStyle/>
          <a:p>
            <a:fld id="{2C982062-4461-4878-BE06-F7E36CB1329F}" type="datetimeFigureOut">
              <a:rPr lang="da-DK" smtClean="0"/>
              <a:t>27-08-2019</a:t>
            </a:fld>
            <a:endParaRPr lang="da-DK"/>
          </a:p>
        </p:txBody>
      </p:sp>
      <p:sp>
        <p:nvSpPr>
          <p:cNvPr id="6" name="Pladsholder til sidefod 5"/>
          <p:cNvSpPr>
            <a:spLocks noGrp="1"/>
          </p:cNvSpPr>
          <p:nvPr>
            <p:ph type="ftr" sz="quarter" idx="11"/>
          </p:nvPr>
        </p:nvSpPr>
        <p:spPr/>
        <p:txBody>
          <a:bodyPr/>
          <a:lstStyle/>
          <a:p>
            <a:endParaRPr lang="da-DK"/>
          </a:p>
        </p:txBody>
      </p:sp>
      <p:sp>
        <p:nvSpPr>
          <p:cNvPr id="7" name="Pladsholder til slidenummer 6"/>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283016631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Sammenlign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da-DK"/>
              <a:t>Klik for at redigere i master</a:t>
            </a:r>
          </a:p>
        </p:txBody>
      </p:sp>
      <p:sp>
        <p:nvSpPr>
          <p:cNvPr id="3" name="Pladsholder til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a-DK"/>
              <a:t>Rediger typografien i masterens</a:t>
            </a:r>
          </a:p>
        </p:txBody>
      </p:sp>
      <p:sp>
        <p:nvSpPr>
          <p:cNvPr id="4" name="Pladsholder til indhold 3"/>
          <p:cNvSpPr>
            <a:spLocks noGrp="1"/>
          </p:cNvSpPr>
          <p:nvPr>
            <p:ph sz="half" idx="2"/>
          </p:nvPr>
        </p:nvSpPr>
        <p:spPr>
          <a:xfrm>
            <a:off x="839788" y="2505075"/>
            <a:ext cx="5157787" cy="3684588"/>
          </a:xfrm>
        </p:spPr>
        <p:txBody>
          <a:bodyPr/>
          <a:lstStyle/>
          <a:p>
            <a:pPr lvl="0"/>
            <a:r>
              <a:rPr lang="da-DK"/>
              <a:t>Rediger typografien i masterens</a:t>
            </a:r>
          </a:p>
          <a:p>
            <a:pPr lvl="1"/>
            <a:r>
              <a:rPr lang="da-DK"/>
              <a:t>Andet niveau</a:t>
            </a:r>
          </a:p>
          <a:p>
            <a:pPr lvl="2"/>
            <a:r>
              <a:rPr lang="da-DK"/>
              <a:t>Tredje niveau</a:t>
            </a:r>
          </a:p>
          <a:p>
            <a:pPr lvl="3"/>
            <a:r>
              <a:rPr lang="da-DK"/>
              <a:t>Fjerde niveau</a:t>
            </a:r>
          </a:p>
          <a:p>
            <a:pPr lvl="4"/>
            <a:r>
              <a:rPr lang="da-DK"/>
              <a:t>Femte niveau</a:t>
            </a:r>
          </a:p>
        </p:txBody>
      </p:sp>
      <p:sp>
        <p:nvSpPr>
          <p:cNvPr id="5" name="Pladsholder til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a-DK"/>
              <a:t>Rediger typografien i masterens</a:t>
            </a:r>
          </a:p>
        </p:txBody>
      </p:sp>
      <p:sp>
        <p:nvSpPr>
          <p:cNvPr id="6" name="Pladsholder til indhold 5"/>
          <p:cNvSpPr>
            <a:spLocks noGrp="1"/>
          </p:cNvSpPr>
          <p:nvPr>
            <p:ph sz="quarter" idx="4"/>
          </p:nvPr>
        </p:nvSpPr>
        <p:spPr>
          <a:xfrm>
            <a:off x="6172200" y="2505075"/>
            <a:ext cx="5183188" cy="3684588"/>
          </a:xfrm>
        </p:spPr>
        <p:txBody>
          <a:bodyPr/>
          <a:lstStyle/>
          <a:p>
            <a:pPr lvl="0"/>
            <a:r>
              <a:rPr lang="da-DK"/>
              <a:t>Rediger typografien i masterens</a:t>
            </a:r>
          </a:p>
          <a:p>
            <a:pPr lvl="1"/>
            <a:r>
              <a:rPr lang="da-DK"/>
              <a:t>Andet niveau</a:t>
            </a:r>
          </a:p>
          <a:p>
            <a:pPr lvl="2"/>
            <a:r>
              <a:rPr lang="da-DK"/>
              <a:t>Tredje niveau</a:t>
            </a:r>
          </a:p>
          <a:p>
            <a:pPr lvl="3"/>
            <a:r>
              <a:rPr lang="da-DK"/>
              <a:t>Fjerde niveau</a:t>
            </a:r>
          </a:p>
          <a:p>
            <a:pPr lvl="4"/>
            <a:r>
              <a:rPr lang="da-DK"/>
              <a:t>Femte niveau</a:t>
            </a:r>
          </a:p>
        </p:txBody>
      </p:sp>
      <p:sp>
        <p:nvSpPr>
          <p:cNvPr id="7" name="Pladsholder til dato 6"/>
          <p:cNvSpPr>
            <a:spLocks noGrp="1"/>
          </p:cNvSpPr>
          <p:nvPr>
            <p:ph type="dt" sz="half" idx="10"/>
          </p:nvPr>
        </p:nvSpPr>
        <p:spPr/>
        <p:txBody>
          <a:bodyPr/>
          <a:lstStyle/>
          <a:p>
            <a:fld id="{2C982062-4461-4878-BE06-F7E36CB1329F}" type="datetimeFigureOut">
              <a:rPr lang="da-DK" smtClean="0"/>
              <a:t>27-08-2019</a:t>
            </a:fld>
            <a:endParaRPr lang="da-DK"/>
          </a:p>
        </p:txBody>
      </p:sp>
      <p:sp>
        <p:nvSpPr>
          <p:cNvPr id="8" name="Pladsholder til sidefod 7"/>
          <p:cNvSpPr>
            <a:spLocks noGrp="1"/>
          </p:cNvSpPr>
          <p:nvPr>
            <p:ph type="ftr" sz="quarter" idx="11"/>
          </p:nvPr>
        </p:nvSpPr>
        <p:spPr/>
        <p:txBody>
          <a:bodyPr/>
          <a:lstStyle/>
          <a:p>
            <a:endParaRPr lang="da-DK"/>
          </a:p>
        </p:txBody>
      </p:sp>
      <p:sp>
        <p:nvSpPr>
          <p:cNvPr id="9" name="Pladsholder til slidenummer 8"/>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3335177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Ku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a:t>Klik for at redigere i master</a:t>
            </a:r>
          </a:p>
        </p:txBody>
      </p:sp>
      <p:sp>
        <p:nvSpPr>
          <p:cNvPr id="3" name="Pladsholder til dato 2"/>
          <p:cNvSpPr>
            <a:spLocks noGrp="1"/>
          </p:cNvSpPr>
          <p:nvPr>
            <p:ph type="dt" sz="half" idx="10"/>
          </p:nvPr>
        </p:nvSpPr>
        <p:spPr/>
        <p:txBody>
          <a:bodyPr/>
          <a:lstStyle/>
          <a:p>
            <a:fld id="{2C982062-4461-4878-BE06-F7E36CB1329F}" type="datetimeFigureOut">
              <a:rPr lang="da-DK" smtClean="0"/>
              <a:t>27-08-2019</a:t>
            </a:fld>
            <a:endParaRPr lang="da-DK"/>
          </a:p>
        </p:txBody>
      </p:sp>
      <p:sp>
        <p:nvSpPr>
          <p:cNvPr id="4" name="Pladsholder til sidefod 3"/>
          <p:cNvSpPr>
            <a:spLocks noGrp="1"/>
          </p:cNvSpPr>
          <p:nvPr>
            <p:ph type="ftr" sz="quarter" idx="11"/>
          </p:nvPr>
        </p:nvSpPr>
        <p:spPr/>
        <p:txBody>
          <a:bodyPr/>
          <a:lstStyle/>
          <a:p>
            <a:endParaRPr lang="da-DK"/>
          </a:p>
        </p:txBody>
      </p:sp>
      <p:sp>
        <p:nvSpPr>
          <p:cNvPr id="5" name="Pladsholder til slidenummer 4"/>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409117945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Tom">
    <p:spTree>
      <p:nvGrpSpPr>
        <p:cNvPr id="1" name=""/>
        <p:cNvGrpSpPr/>
        <p:nvPr/>
      </p:nvGrpSpPr>
      <p:grpSpPr>
        <a:xfrm>
          <a:off x="0" y="0"/>
          <a:ext cx="0" cy="0"/>
          <a:chOff x="0" y="0"/>
          <a:chExt cx="0" cy="0"/>
        </a:xfrm>
      </p:grpSpPr>
      <p:sp>
        <p:nvSpPr>
          <p:cNvPr id="2" name="Pladsholder til dato 1"/>
          <p:cNvSpPr>
            <a:spLocks noGrp="1"/>
          </p:cNvSpPr>
          <p:nvPr>
            <p:ph type="dt" sz="half" idx="10"/>
          </p:nvPr>
        </p:nvSpPr>
        <p:spPr/>
        <p:txBody>
          <a:bodyPr/>
          <a:lstStyle/>
          <a:p>
            <a:fld id="{2C982062-4461-4878-BE06-F7E36CB1329F}" type="datetimeFigureOut">
              <a:rPr lang="da-DK" smtClean="0"/>
              <a:t>27-08-2019</a:t>
            </a:fld>
            <a:endParaRPr lang="da-DK"/>
          </a:p>
        </p:txBody>
      </p:sp>
      <p:sp>
        <p:nvSpPr>
          <p:cNvPr id="3" name="Pladsholder til sidefod 2"/>
          <p:cNvSpPr>
            <a:spLocks noGrp="1"/>
          </p:cNvSpPr>
          <p:nvPr>
            <p:ph type="ftr" sz="quarter" idx="11"/>
          </p:nvPr>
        </p:nvSpPr>
        <p:spPr/>
        <p:txBody>
          <a:bodyPr/>
          <a:lstStyle/>
          <a:p>
            <a:endParaRPr lang="da-DK"/>
          </a:p>
        </p:txBody>
      </p:sp>
      <p:sp>
        <p:nvSpPr>
          <p:cNvPr id="4" name="Pladsholder til slidenummer 3"/>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343592340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dhold med billedteks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da-DK"/>
              <a:t>Klik for at redigere i master</a:t>
            </a:r>
          </a:p>
        </p:txBody>
      </p:sp>
      <p:sp>
        <p:nvSpPr>
          <p:cNvPr id="3" name="Pladsholder til indhol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a-DK"/>
              <a:t>Rediger typografien i masterens</a:t>
            </a:r>
          </a:p>
          <a:p>
            <a:pPr lvl="1"/>
            <a:r>
              <a:rPr lang="da-DK"/>
              <a:t>Andet niveau</a:t>
            </a:r>
          </a:p>
          <a:p>
            <a:pPr lvl="2"/>
            <a:r>
              <a:rPr lang="da-DK"/>
              <a:t>Tredje niveau</a:t>
            </a:r>
          </a:p>
          <a:p>
            <a:pPr lvl="3"/>
            <a:r>
              <a:rPr lang="da-DK"/>
              <a:t>Fjerde niveau</a:t>
            </a:r>
          </a:p>
          <a:p>
            <a:pPr lvl="4"/>
            <a:r>
              <a:rPr lang="da-DK"/>
              <a:t>Femte niveau</a:t>
            </a:r>
          </a:p>
        </p:txBody>
      </p:sp>
      <p:sp>
        <p:nvSpPr>
          <p:cNvPr id="4" name="Pladsholder til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da-DK"/>
              <a:t>Rediger typografien i masterens</a:t>
            </a:r>
          </a:p>
        </p:txBody>
      </p:sp>
      <p:sp>
        <p:nvSpPr>
          <p:cNvPr id="5" name="Pladsholder til dato 4"/>
          <p:cNvSpPr>
            <a:spLocks noGrp="1"/>
          </p:cNvSpPr>
          <p:nvPr>
            <p:ph type="dt" sz="half" idx="10"/>
          </p:nvPr>
        </p:nvSpPr>
        <p:spPr/>
        <p:txBody>
          <a:bodyPr/>
          <a:lstStyle/>
          <a:p>
            <a:fld id="{2C982062-4461-4878-BE06-F7E36CB1329F}" type="datetimeFigureOut">
              <a:rPr lang="da-DK" smtClean="0"/>
              <a:t>27-08-2019</a:t>
            </a:fld>
            <a:endParaRPr lang="da-DK"/>
          </a:p>
        </p:txBody>
      </p:sp>
      <p:sp>
        <p:nvSpPr>
          <p:cNvPr id="6" name="Pladsholder til sidefod 5"/>
          <p:cNvSpPr>
            <a:spLocks noGrp="1"/>
          </p:cNvSpPr>
          <p:nvPr>
            <p:ph type="ftr" sz="quarter" idx="11"/>
          </p:nvPr>
        </p:nvSpPr>
        <p:spPr/>
        <p:txBody>
          <a:bodyPr/>
          <a:lstStyle/>
          <a:p>
            <a:endParaRPr lang="da-DK"/>
          </a:p>
        </p:txBody>
      </p:sp>
      <p:sp>
        <p:nvSpPr>
          <p:cNvPr id="7" name="Pladsholder til slidenummer 6"/>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62261652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lede med billedteks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da-DK"/>
              <a:t>Klik for at redigere i master</a:t>
            </a:r>
          </a:p>
        </p:txBody>
      </p:sp>
      <p:sp>
        <p:nvSpPr>
          <p:cNvPr id="3" name="Pladsholder til billed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da-DK"/>
          </a:p>
        </p:txBody>
      </p:sp>
      <p:sp>
        <p:nvSpPr>
          <p:cNvPr id="4" name="Pladsholder til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da-DK"/>
              <a:t>Rediger typografien i masterens</a:t>
            </a:r>
          </a:p>
        </p:txBody>
      </p:sp>
      <p:sp>
        <p:nvSpPr>
          <p:cNvPr id="5" name="Pladsholder til dato 4"/>
          <p:cNvSpPr>
            <a:spLocks noGrp="1"/>
          </p:cNvSpPr>
          <p:nvPr>
            <p:ph type="dt" sz="half" idx="10"/>
          </p:nvPr>
        </p:nvSpPr>
        <p:spPr/>
        <p:txBody>
          <a:bodyPr/>
          <a:lstStyle/>
          <a:p>
            <a:fld id="{2C982062-4461-4878-BE06-F7E36CB1329F}" type="datetimeFigureOut">
              <a:rPr lang="da-DK" smtClean="0"/>
              <a:t>27-08-2019</a:t>
            </a:fld>
            <a:endParaRPr lang="da-DK"/>
          </a:p>
        </p:txBody>
      </p:sp>
      <p:sp>
        <p:nvSpPr>
          <p:cNvPr id="6" name="Pladsholder til sidefod 5"/>
          <p:cNvSpPr>
            <a:spLocks noGrp="1"/>
          </p:cNvSpPr>
          <p:nvPr>
            <p:ph type="ftr" sz="quarter" idx="11"/>
          </p:nvPr>
        </p:nvSpPr>
        <p:spPr/>
        <p:txBody>
          <a:bodyPr/>
          <a:lstStyle/>
          <a:p>
            <a:endParaRPr lang="da-DK"/>
          </a:p>
        </p:txBody>
      </p:sp>
      <p:sp>
        <p:nvSpPr>
          <p:cNvPr id="7" name="Pladsholder til slidenummer 6"/>
          <p:cNvSpPr>
            <a:spLocks noGrp="1"/>
          </p:cNvSpPr>
          <p:nvPr>
            <p:ph type="sldNum" sz="quarter" idx="12"/>
          </p:nvPr>
        </p:nvSpPr>
        <p:spPr/>
        <p:txBody>
          <a:bodyPr/>
          <a:lstStyle/>
          <a:p>
            <a:fld id="{E92C6DA7-59C3-4BE5-920E-AE592BC69ED5}" type="slidenum">
              <a:rPr lang="da-DK" smtClean="0"/>
              <a:t>‹nr.›</a:t>
            </a:fld>
            <a:endParaRPr lang="da-DK"/>
          </a:p>
        </p:txBody>
      </p:sp>
    </p:spTree>
    <p:extLst>
      <p:ext uri="{BB962C8B-B14F-4D97-AF65-F5344CB8AC3E}">
        <p14:creationId xmlns:p14="http://schemas.microsoft.com/office/powerpoint/2010/main" val="24307566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Pladsholder til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da-DK"/>
              <a:t>Klik for at redigere i master</a:t>
            </a:r>
          </a:p>
        </p:txBody>
      </p:sp>
      <p:sp>
        <p:nvSpPr>
          <p:cNvPr id="3" name="Pladsholder til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da-DK"/>
              <a:t>Rediger typografien i masterens</a:t>
            </a:r>
          </a:p>
          <a:p>
            <a:pPr lvl="1"/>
            <a:r>
              <a:rPr lang="da-DK"/>
              <a:t>Andet niveau</a:t>
            </a:r>
          </a:p>
          <a:p>
            <a:pPr lvl="2"/>
            <a:r>
              <a:rPr lang="da-DK"/>
              <a:t>Tredje niveau</a:t>
            </a:r>
          </a:p>
          <a:p>
            <a:pPr lvl="3"/>
            <a:r>
              <a:rPr lang="da-DK"/>
              <a:t>Fjerde niveau</a:t>
            </a:r>
          </a:p>
          <a:p>
            <a:pPr lvl="4"/>
            <a:r>
              <a:rPr lang="da-DK"/>
              <a:t>Femte niveau</a:t>
            </a:r>
          </a:p>
        </p:txBody>
      </p:sp>
      <p:sp>
        <p:nvSpPr>
          <p:cNvPr id="4" name="Pladsholder til dato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982062-4461-4878-BE06-F7E36CB1329F}" type="datetimeFigureOut">
              <a:rPr lang="da-DK" smtClean="0"/>
              <a:t>27-08-2019</a:t>
            </a:fld>
            <a:endParaRPr lang="da-DK"/>
          </a:p>
        </p:txBody>
      </p:sp>
      <p:sp>
        <p:nvSpPr>
          <p:cNvPr id="5" name="Pladsholder til sidefod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da-DK"/>
          </a:p>
        </p:txBody>
      </p:sp>
      <p:sp>
        <p:nvSpPr>
          <p:cNvPr id="6" name="Pladsholder til slide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92C6DA7-59C3-4BE5-920E-AE592BC69ED5}" type="slidenum">
              <a:rPr lang="da-DK" smtClean="0"/>
              <a:t>‹nr.›</a:t>
            </a:fld>
            <a:endParaRPr lang="da-DK"/>
          </a:p>
        </p:txBody>
      </p:sp>
    </p:spTree>
    <p:extLst>
      <p:ext uri="{BB962C8B-B14F-4D97-AF65-F5344CB8AC3E}">
        <p14:creationId xmlns:p14="http://schemas.microsoft.com/office/powerpoint/2010/main" val="38070246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da-DK"/>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14.xml.rels><?xml version="1.0" encoding="UTF-8" standalone="yes"?>
<Relationships xmlns="http://schemas.openxmlformats.org/package/2006/relationships"><Relationship Id="rId3" Type="http://schemas.openxmlformats.org/officeDocument/2006/relationships/hyperlink" Target="http://www.lovgivning.gl/" TargetMode="External"/><Relationship Id="rId2" Type="http://schemas.openxmlformats.org/officeDocument/2006/relationships/hyperlink" Target="mailto:elmo@cak.gl" TargetMode="External"/><Relationship Id="rId1" Type="http://schemas.openxmlformats.org/officeDocument/2006/relationships/slideLayout" Target="../slideLayouts/slideLayout2.xml"/><Relationship Id="rId5" Type="http://schemas.openxmlformats.org/officeDocument/2006/relationships/hyperlink" Target="http://www.tilioq.gl/" TargetMode="External"/><Relationship Id="rId4" Type="http://schemas.openxmlformats.org/officeDocument/2006/relationships/hyperlink" Target="http://www.pissassarfik.gl/" TargetMode="Externa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www.centerforautisme.dk/" TargetMode="External"/><Relationship Id="rId2" Type="http://schemas.openxmlformats.org/officeDocument/2006/relationships/hyperlink" Target="http://www.autismeforening.dk/" TargetMode="External"/><Relationship Id="rId1" Type="http://schemas.openxmlformats.org/officeDocument/2006/relationships/slideLayout" Target="../slideLayouts/slideLayout2.xml"/><Relationship Id="rId4" Type="http://schemas.openxmlformats.org/officeDocument/2006/relationships/hyperlink" Target="http://www.autisme.dk/" TargetMode="External"/></Relationships>
</file>

<file path=ppt/slides/_rels/slide2.xml.rels><?xml version="1.0" encoding="UTF-8" standalone="yes"?>
<Relationships xmlns="http://schemas.openxmlformats.org/package/2006/relationships"><Relationship Id="rId2" Type="http://schemas.openxmlformats.org/officeDocument/2006/relationships/hyperlink" Target="http://www.sunngu.gl/"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da-DK" dirty="0"/>
              <a:t>Skype-foredrag til de nye erhvervsskolelærere</a:t>
            </a:r>
          </a:p>
        </p:txBody>
      </p:sp>
      <p:sp>
        <p:nvSpPr>
          <p:cNvPr id="3" name="Undertitel 2"/>
          <p:cNvSpPr>
            <a:spLocks noGrp="1"/>
          </p:cNvSpPr>
          <p:nvPr>
            <p:ph type="subTitle" idx="1"/>
          </p:nvPr>
        </p:nvSpPr>
        <p:spPr/>
        <p:txBody>
          <a:bodyPr/>
          <a:lstStyle/>
          <a:p>
            <a:r>
              <a:rPr lang="da-DK" dirty="0"/>
              <a:t>Om unge med særlige vanskeligheder</a:t>
            </a:r>
          </a:p>
        </p:txBody>
      </p:sp>
    </p:spTree>
    <p:extLst>
      <p:ext uri="{BB962C8B-B14F-4D97-AF65-F5344CB8AC3E}">
        <p14:creationId xmlns:p14="http://schemas.microsoft.com/office/powerpoint/2010/main" val="323622206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Eksempler på øget risiko:</a:t>
            </a:r>
          </a:p>
        </p:txBody>
      </p:sp>
      <p:sp>
        <p:nvSpPr>
          <p:cNvPr id="3" name="Pladsholder til tekst 2"/>
          <p:cNvSpPr>
            <a:spLocks noGrp="1"/>
          </p:cNvSpPr>
          <p:nvPr>
            <p:ph type="body" idx="1"/>
          </p:nvPr>
        </p:nvSpPr>
        <p:spPr/>
        <p:txBody>
          <a:bodyPr/>
          <a:lstStyle/>
          <a:p>
            <a:r>
              <a:rPr lang="da-DK" dirty="0"/>
              <a:t>Ved ADHD:</a:t>
            </a:r>
          </a:p>
        </p:txBody>
      </p:sp>
      <p:sp>
        <p:nvSpPr>
          <p:cNvPr id="4" name="Pladsholder til indhold 3"/>
          <p:cNvSpPr>
            <a:spLocks noGrp="1"/>
          </p:cNvSpPr>
          <p:nvPr>
            <p:ph sz="half" idx="2"/>
          </p:nvPr>
        </p:nvSpPr>
        <p:spPr/>
        <p:txBody>
          <a:bodyPr>
            <a:normAutofit fontScale="40000" lnSpcReduction="20000"/>
          </a:bodyPr>
          <a:lstStyle/>
          <a:p>
            <a:r>
              <a:rPr lang="da-DK" dirty="0"/>
              <a:t>Lavere karakter ved eksamen end ens evner muliggør.</a:t>
            </a:r>
          </a:p>
          <a:p>
            <a:r>
              <a:rPr lang="da-DK" dirty="0"/>
              <a:t>Skiftende uddannelsesforløb, frafald.</a:t>
            </a:r>
          </a:p>
          <a:p>
            <a:r>
              <a:rPr lang="da-DK" dirty="0"/>
              <a:t>Hyppige partnerskift, skilsmisse, ringere forældreevner.</a:t>
            </a:r>
          </a:p>
          <a:p>
            <a:r>
              <a:rPr lang="da-DK" dirty="0"/>
              <a:t>Betydelig risiko for stress.</a:t>
            </a:r>
          </a:p>
          <a:p>
            <a:r>
              <a:rPr lang="da-DK" dirty="0"/>
              <a:t>Kaos omkring hverdags gøremål og pengesager.</a:t>
            </a:r>
          </a:p>
          <a:p>
            <a:r>
              <a:rPr lang="da-DK" dirty="0"/>
              <a:t>Flere konflikter med familie og kolleger.</a:t>
            </a:r>
          </a:p>
          <a:p>
            <a:r>
              <a:rPr lang="da-DK" dirty="0"/>
              <a:t>Flere sygedage.</a:t>
            </a:r>
          </a:p>
          <a:p>
            <a:r>
              <a:rPr lang="da-DK" dirty="0"/>
              <a:t>5 gange større risiko for trafikuheld og andre typer for ulykker.</a:t>
            </a:r>
          </a:p>
          <a:p>
            <a:r>
              <a:rPr lang="da-DK" dirty="0"/>
              <a:t>Betydeligt risiko for misbrug (alkohol, rygning, hash, amfetamin, kokain).</a:t>
            </a:r>
          </a:p>
          <a:p>
            <a:r>
              <a:rPr lang="da-DK" dirty="0"/>
              <a:t>Større risiko for kriminalitet </a:t>
            </a:r>
            <a:r>
              <a:rPr lang="da-DK" dirty="0" err="1"/>
              <a:t>p.g.a</a:t>
            </a:r>
            <a:r>
              <a:rPr lang="da-DK" dirty="0"/>
              <a:t>. manglende impulshæmning.</a:t>
            </a:r>
          </a:p>
          <a:p>
            <a:r>
              <a:rPr lang="da-DK" dirty="0"/>
              <a:t>Betydeligt risiko for psykiske sygdomme (depression, angst og personlighedsforstyrrelse).</a:t>
            </a:r>
          </a:p>
          <a:p>
            <a:r>
              <a:rPr lang="da-DK" dirty="0"/>
              <a:t>Større risiko for slidskader ved overbelastning eller ved ekstrem træning </a:t>
            </a:r>
            <a:r>
              <a:rPr lang="da-DK" dirty="0" err="1"/>
              <a:t>p.g.a</a:t>
            </a:r>
            <a:r>
              <a:rPr lang="da-DK" dirty="0"/>
              <a:t>. hyperaktivitet.</a:t>
            </a:r>
          </a:p>
          <a:p>
            <a:r>
              <a:rPr lang="da-DK" dirty="0"/>
              <a:t>Større risiko for søvnforstyrrelser</a:t>
            </a:r>
          </a:p>
        </p:txBody>
      </p:sp>
      <p:sp>
        <p:nvSpPr>
          <p:cNvPr id="5" name="Pladsholder til tekst 4"/>
          <p:cNvSpPr>
            <a:spLocks noGrp="1"/>
          </p:cNvSpPr>
          <p:nvPr>
            <p:ph type="body" sz="quarter" idx="3"/>
          </p:nvPr>
        </p:nvSpPr>
        <p:spPr/>
        <p:txBody>
          <a:bodyPr/>
          <a:lstStyle/>
          <a:p>
            <a:r>
              <a:rPr lang="da-DK" dirty="0"/>
              <a:t>Ved ASF:</a:t>
            </a:r>
          </a:p>
        </p:txBody>
      </p:sp>
      <p:sp>
        <p:nvSpPr>
          <p:cNvPr id="6" name="Pladsholder til indhold 5"/>
          <p:cNvSpPr>
            <a:spLocks noGrp="1"/>
          </p:cNvSpPr>
          <p:nvPr>
            <p:ph sz="quarter" idx="4"/>
          </p:nvPr>
        </p:nvSpPr>
        <p:spPr/>
        <p:txBody>
          <a:bodyPr>
            <a:normAutofit fontScale="55000" lnSpcReduction="20000"/>
          </a:bodyPr>
          <a:lstStyle/>
          <a:p>
            <a:r>
              <a:rPr lang="da-DK" dirty="0"/>
              <a:t>25% med </a:t>
            </a:r>
            <a:r>
              <a:rPr lang="da-DK" dirty="0" err="1"/>
              <a:t>Aspergers</a:t>
            </a:r>
            <a:r>
              <a:rPr lang="da-DK" dirty="0"/>
              <a:t> syndrom udvikler egentlige sindslidelser (depression, skizofreni eller personlighedsforstyrrelser).</a:t>
            </a:r>
          </a:p>
          <a:p>
            <a:r>
              <a:rPr lang="da-DK" dirty="0"/>
              <a:t>Ensomhed.</a:t>
            </a:r>
          </a:p>
          <a:p>
            <a:r>
              <a:rPr lang="da-DK" dirty="0"/>
              <a:t>Vanskeligheder med at opnå og bevare relationer.</a:t>
            </a:r>
          </a:p>
          <a:p>
            <a:r>
              <a:rPr lang="da-DK" dirty="0"/>
              <a:t>Risiko for andre handicap (fx OCD, spise- og søvnforstyrrelser, sensoriske handicap, samlermani).</a:t>
            </a:r>
          </a:p>
          <a:p>
            <a:r>
              <a:rPr lang="da-DK" dirty="0"/>
              <a:t>Forhøjet risiko for akutte stress- og belastningsreaktioner i tidlig voksenalder.</a:t>
            </a:r>
          </a:p>
          <a:p>
            <a:r>
              <a:rPr lang="da-DK" dirty="0"/>
              <a:t>Risiko for kriminalitet (særligt tyveri, pyromani, stalking og antisocial adfærd).</a:t>
            </a:r>
          </a:p>
          <a:p>
            <a:r>
              <a:rPr lang="da-DK" dirty="0"/>
              <a:t>Øget behov for støtte til hverdagslivet samt særlig hensyntagen på arbejdspladsen.</a:t>
            </a:r>
          </a:p>
          <a:p>
            <a:r>
              <a:rPr lang="da-DK" dirty="0"/>
              <a:t>Udvidede, særlige behov omkring evt. forældrerolle.</a:t>
            </a:r>
          </a:p>
        </p:txBody>
      </p:sp>
    </p:spTree>
    <p:extLst>
      <p:ext uri="{BB962C8B-B14F-4D97-AF65-F5344CB8AC3E}">
        <p14:creationId xmlns:p14="http://schemas.microsoft.com/office/powerpoint/2010/main" val="24933738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Hvordan kan læreren bedst handle, når han/hun møder en elev med brug for hjælp:</a:t>
            </a:r>
          </a:p>
        </p:txBody>
      </p:sp>
      <p:sp>
        <p:nvSpPr>
          <p:cNvPr id="3" name="Pladsholder til indhold 2"/>
          <p:cNvSpPr>
            <a:spLocks noGrp="1"/>
          </p:cNvSpPr>
          <p:nvPr>
            <p:ph idx="1"/>
          </p:nvPr>
        </p:nvSpPr>
        <p:spPr/>
        <p:txBody>
          <a:bodyPr>
            <a:normAutofit fontScale="47500" lnSpcReduction="20000"/>
          </a:bodyPr>
          <a:lstStyle/>
          <a:p>
            <a:r>
              <a:rPr lang="da-DK" dirty="0"/>
              <a:t>Som tidligere nævnt er der altid mangetydige forklaringer på psykisk mistrivsel og sårbarhed – og det kan være vanskeligt at vurdere årsagen. </a:t>
            </a:r>
          </a:p>
          <a:p>
            <a:r>
              <a:rPr lang="da-DK" dirty="0"/>
              <a:t>Brug diagnosen- hvis den unge har én-  som et pejlemærke på, hvilke pædagogiske behov den unge kunne have. Diagnosen kan ikke bruges som et spejlbillede af, hvordan personen er – og der vil ikke være 2 ens unge inden for den samme diagnose. Unge med særlige behov er nøjagtig lige så forskellige som alle andre unge.</a:t>
            </a:r>
          </a:p>
          <a:p>
            <a:r>
              <a:rPr lang="da-DK" dirty="0"/>
              <a:t>Husk at de unge har forskellige styrkesider, som netop kan bruges i det pædagogiske arbejde.</a:t>
            </a:r>
          </a:p>
          <a:p>
            <a:r>
              <a:rPr lang="da-DK" dirty="0"/>
              <a:t>De unge har behov for rutine, regelmæssighed, struktur og forudsigelighed.</a:t>
            </a:r>
          </a:p>
          <a:p>
            <a:r>
              <a:rPr lang="da-DK" dirty="0"/>
              <a:t>Tal roligt og med korte, præcise sætninger. Gentag evt. Tag hensyn til forsinkede reaktioner. Spørg om den unge lytter. Husk at manglende øjenkontakt ikke er udtryk for provokation eller ligegyldighed.</a:t>
            </a:r>
          </a:p>
          <a:p>
            <a:r>
              <a:rPr lang="da-DK" dirty="0"/>
              <a:t>Undgå ord og sætninger med overført betydning. Vær opmærksom på at nogle er meget konkrete i deres tanker og forståelse.</a:t>
            </a:r>
          </a:p>
          <a:p>
            <a:r>
              <a:rPr lang="da-DK" dirty="0"/>
              <a:t>Lad vær med at røre ved den unge – en del har berøringsangst.</a:t>
            </a:r>
          </a:p>
          <a:p>
            <a:r>
              <a:rPr lang="da-DK" dirty="0"/>
              <a:t>Vær opmærksomme på, at nogle af de unge kan have meget lyd-, lys- og berøringsfølsomme.</a:t>
            </a:r>
          </a:p>
          <a:p>
            <a:r>
              <a:rPr lang="da-DK" dirty="0"/>
              <a:t>Forsøg at gøre situationer så overskueligt som muligt. Gerne i form af skemaer, billeder eller sedler med skrift.</a:t>
            </a:r>
          </a:p>
          <a:p>
            <a:r>
              <a:rPr lang="da-DK" dirty="0"/>
              <a:t>Husk altid at lytte til og samarbejde med forældre (eller socialforvaltningen/familiecenter), også selv om den unge er fyldt 18 år. De er eksperter i deres eget barn.</a:t>
            </a:r>
          </a:p>
          <a:p>
            <a:r>
              <a:rPr lang="da-DK" dirty="0"/>
              <a:t>De unge med særlige behov har en anderledes kultur. Deres måde at opleve og tænke på er måske anderledes, men den er ikke forkert.</a:t>
            </a:r>
          </a:p>
          <a:p>
            <a:r>
              <a:rPr lang="da-DK" dirty="0"/>
              <a:t>Kontakt og snak med ledelsen på skolen, om hvad I kan gøre for vedkommende, og hvilke tilbud I evt. kan yde.</a:t>
            </a:r>
          </a:p>
        </p:txBody>
      </p:sp>
    </p:spTree>
    <p:extLst>
      <p:ext uri="{BB962C8B-B14F-4D97-AF65-F5344CB8AC3E}">
        <p14:creationId xmlns:p14="http://schemas.microsoft.com/office/powerpoint/2010/main" val="264463093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Hvordan kan skolen hjælpe:</a:t>
            </a:r>
          </a:p>
        </p:txBody>
      </p:sp>
      <p:sp>
        <p:nvSpPr>
          <p:cNvPr id="3" name="Pladsholder til indhold 2"/>
          <p:cNvSpPr>
            <a:spLocks noGrp="1"/>
          </p:cNvSpPr>
          <p:nvPr>
            <p:ph idx="1"/>
          </p:nvPr>
        </p:nvSpPr>
        <p:spPr/>
        <p:txBody>
          <a:bodyPr>
            <a:normAutofit fontScale="85000" lnSpcReduction="20000"/>
          </a:bodyPr>
          <a:lstStyle/>
          <a:p>
            <a:r>
              <a:rPr lang="da-DK" dirty="0"/>
              <a:t>At samarbejde med den unge, forældre og evt. socialforvaltning eller familiecentret.</a:t>
            </a:r>
          </a:p>
          <a:p>
            <a:r>
              <a:rPr lang="da-DK" dirty="0"/>
              <a:t>At have synlig og klar ”undervisningspolitik”:</a:t>
            </a:r>
          </a:p>
          <a:p>
            <a:r>
              <a:rPr lang="da-DK" dirty="0"/>
              <a:t>At bede lærerne om at være opmærksomme og forberedte (forberedelse, strukturering, metodebrug m.m.) om selve undervisningsforløbet.</a:t>
            </a:r>
          </a:p>
          <a:p>
            <a:r>
              <a:rPr lang="da-DK" dirty="0"/>
              <a:t>At benytte sig af  de 5 didaktiske valg i undervisningen (formål, indhold, metode, materiale, evaluering).</a:t>
            </a:r>
          </a:p>
          <a:p>
            <a:r>
              <a:rPr lang="da-DK" dirty="0"/>
              <a:t>At benytte sig bevidst om  fx </a:t>
            </a:r>
            <a:r>
              <a:rPr lang="da-DK" dirty="0" err="1"/>
              <a:t>Bloom´s</a:t>
            </a:r>
            <a:r>
              <a:rPr lang="da-DK" dirty="0"/>
              <a:t> kognitive taksonomi i undervisningen (fra det simple til det komplekse, fra det kendte til ukendte m.m.).</a:t>
            </a:r>
          </a:p>
          <a:p>
            <a:r>
              <a:rPr lang="da-DK" dirty="0"/>
              <a:t>At det er tilladt at henvende sig for at få hjælp, hvis man ikke kan finde ud af det som lærer (evt. mentorordning).</a:t>
            </a:r>
          </a:p>
          <a:p>
            <a:r>
              <a:rPr lang="da-DK" dirty="0"/>
              <a:t>At lærerne og eleverne oplever en sammenhæng i klasserummet (se næste side).</a:t>
            </a:r>
          </a:p>
        </p:txBody>
      </p:sp>
    </p:spTree>
    <p:extLst>
      <p:ext uri="{BB962C8B-B14F-4D97-AF65-F5344CB8AC3E}">
        <p14:creationId xmlns:p14="http://schemas.microsoft.com/office/powerpoint/2010/main" val="256417922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Oplevelse af sammenhæng:</a:t>
            </a:r>
          </a:p>
        </p:txBody>
      </p:sp>
      <p:graphicFrame>
        <p:nvGraphicFramePr>
          <p:cNvPr id="4" name="Pladsholder til indhold 3"/>
          <p:cNvGraphicFramePr>
            <a:graphicFrameLocks noGrp="1"/>
          </p:cNvGraphicFramePr>
          <p:nvPr>
            <p:ph idx="1"/>
            <p:extLst>
              <p:ext uri="{D42A27DB-BD31-4B8C-83A1-F6EECF244321}">
                <p14:modId xmlns:p14="http://schemas.microsoft.com/office/powerpoint/2010/main" val="3027940394"/>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91852680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Hvem kan i øvrigt hjælpe:</a:t>
            </a:r>
          </a:p>
        </p:txBody>
      </p:sp>
      <p:sp>
        <p:nvSpPr>
          <p:cNvPr id="3" name="Pladsholder til indhold 2"/>
          <p:cNvSpPr>
            <a:spLocks noGrp="1"/>
          </p:cNvSpPr>
          <p:nvPr>
            <p:ph idx="1"/>
          </p:nvPr>
        </p:nvSpPr>
        <p:spPr/>
        <p:txBody>
          <a:bodyPr>
            <a:normAutofit lnSpcReduction="10000"/>
          </a:bodyPr>
          <a:lstStyle/>
          <a:p>
            <a:r>
              <a:rPr lang="da-DK" dirty="0"/>
              <a:t>Specialenheden GUX-S. E-mail: </a:t>
            </a:r>
            <a:r>
              <a:rPr lang="da-DK" dirty="0">
                <a:hlinkClick r:id="rId2"/>
              </a:rPr>
              <a:t>elmo@cak.gl</a:t>
            </a:r>
            <a:r>
              <a:rPr lang="da-DK" dirty="0"/>
              <a:t>.</a:t>
            </a:r>
          </a:p>
          <a:p>
            <a:r>
              <a:rPr lang="da-DK" dirty="0"/>
              <a:t>De enkelte kommuner: Socialforvaltninger/sagsbehandlere, familiecentre, MISI.</a:t>
            </a:r>
          </a:p>
          <a:p>
            <a:r>
              <a:rPr lang="da-DK" dirty="0"/>
              <a:t>Sundhedsvæsenet om diagnoser og diagnosticering.</a:t>
            </a:r>
          </a:p>
          <a:p>
            <a:r>
              <a:rPr lang="da-DK" dirty="0">
                <a:hlinkClick r:id="rId3"/>
              </a:rPr>
              <a:t>www.lovgivning.gl</a:t>
            </a:r>
            <a:r>
              <a:rPr lang="da-DK" dirty="0"/>
              <a:t> (handicaplovgivningen).</a:t>
            </a:r>
          </a:p>
          <a:p>
            <a:r>
              <a:rPr lang="da-DK" dirty="0"/>
              <a:t>Uddannelsesstyrelsen.</a:t>
            </a:r>
          </a:p>
          <a:p>
            <a:r>
              <a:rPr lang="da-DK" dirty="0"/>
              <a:t>Socialstyrelsen.</a:t>
            </a:r>
          </a:p>
          <a:p>
            <a:r>
              <a:rPr lang="da-DK" dirty="0"/>
              <a:t>Pissassarfik, Sisimiut (</a:t>
            </a:r>
            <a:r>
              <a:rPr lang="da-DK" dirty="0">
                <a:hlinkClick r:id="rId4"/>
              </a:rPr>
              <a:t>www.pissassarfik.gl</a:t>
            </a:r>
            <a:r>
              <a:rPr lang="da-DK" dirty="0"/>
              <a:t>).</a:t>
            </a:r>
          </a:p>
          <a:p>
            <a:r>
              <a:rPr lang="da-DK" dirty="0"/>
              <a:t>Handicaptalsmanden (</a:t>
            </a:r>
            <a:r>
              <a:rPr lang="da-DK" dirty="0">
                <a:hlinkClick r:id="rId5"/>
              </a:rPr>
              <a:t>www.tilioq.gl</a:t>
            </a:r>
            <a:r>
              <a:rPr lang="da-DK" dirty="0"/>
              <a:t>). </a:t>
            </a:r>
          </a:p>
        </p:txBody>
      </p:sp>
    </p:spTree>
    <p:extLst>
      <p:ext uri="{BB962C8B-B14F-4D97-AF65-F5344CB8AC3E}">
        <p14:creationId xmlns:p14="http://schemas.microsoft.com/office/powerpoint/2010/main" val="360422368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Afsluttende bemærkninger/konklusion:</a:t>
            </a:r>
          </a:p>
        </p:txBody>
      </p:sp>
      <p:sp>
        <p:nvSpPr>
          <p:cNvPr id="3" name="Pladsholder til indhold 2"/>
          <p:cNvSpPr>
            <a:spLocks noGrp="1"/>
          </p:cNvSpPr>
          <p:nvPr>
            <p:ph idx="1"/>
          </p:nvPr>
        </p:nvSpPr>
        <p:spPr/>
        <p:txBody>
          <a:bodyPr/>
          <a:lstStyle/>
          <a:p>
            <a:r>
              <a:rPr lang="da-DK" dirty="0"/>
              <a:t>Spørgsmål besvares (lærerne kan evt. give spørgsmål til Per eller kan sende dem direkte til mig, hvor min mail er: elmo@cak.gl.</a:t>
            </a:r>
          </a:p>
        </p:txBody>
      </p:sp>
    </p:spTree>
    <p:extLst>
      <p:ext uri="{BB962C8B-B14F-4D97-AF65-F5344CB8AC3E}">
        <p14:creationId xmlns:p14="http://schemas.microsoft.com/office/powerpoint/2010/main" val="29392146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Litteraturliste:</a:t>
            </a:r>
          </a:p>
        </p:txBody>
      </p:sp>
      <p:sp>
        <p:nvSpPr>
          <p:cNvPr id="3" name="Pladsholder til indhold 2"/>
          <p:cNvSpPr>
            <a:spLocks noGrp="1"/>
          </p:cNvSpPr>
          <p:nvPr>
            <p:ph idx="1"/>
          </p:nvPr>
        </p:nvSpPr>
        <p:spPr/>
        <p:txBody>
          <a:bodyPr>
            <a:normAutofit fontScale="85000" lnSpcReduction="10000"/>
          </a:bodyPr>
          <a:lstStyle/>
          <a:p>
            <a:r>
              <a:rPr lang="da-DK" dirty="0"/>
              <a:t>Jens </a:t>
            </a:r>
            <a:r>
              <a:rPr lang="da-DK" dirty="0" err="1"/>
              <a:t>Dolin</a:t>
            </a:r>
            <a:r>
              <a:rPr lang="da-DK" dirty="0"/>
              <a:t>, Gitte Holten Ingerslev og Hanne Sparholt Jørgensen: Gymnasiepædagogik – en grundbog. (3.. Udgave). Hans Reitzels Forlag, 2017.</a:t>
            </a:r>
          </a:p>
          <a:p>
            <a:r>
              <a:rPr lang="da-DK" dirty="0"/>
              <a:t>Karin Overballe &amp; Helle Overballe Mogensen: Unge med særlige behov. Dansk Psykologisk Forlag, 2013.</a:t>
            </a:r>
          </a:p>
          <a:p>
            <a:r>
              <a:rPr lang="da-DK" dirty="0"/>
              <a:t>Ronald M. </a:t>
            </a:r>
            <a:r>
              <a:rPr lang="da-DK" dirty="0" err="1"/>
              <a:t>Rapee</a:t>
            </a:r>
            <a:r>
              <a:rPr lang="da-DK" dirty="0"/>
              <a:t>, Ann </a:t>
            </a:r>
            <a:r>
              <a:rPr lang="da-DK" dirty="0" err="1"/>
              <a:t>Wignall</a:t>
            </a:r>
            <a:r>
              <a:rPr lang="da-DK" dirty="0"/>
              <a:t>, Susan H. </a:t>
            </a:r>
            <a:r>
              <a:rPr lang="da-DK" dirty="0" err="1"/>
              <a:t>Spence</a:t>
            </a:r>
            <a:r>
              <a:rPr lang="da-DK" dirty="0"/>
              <a:t>, Venessa </a:t>
            </a:r>
            <a:r>
              <a:rPr lang="da-DK" dirty="0" err="1"/>
              <a:t>Cobham</a:t>
            </a:r>
            <a:r>
              <a:rPr lang="da-DK" dirty="0"/>
              <a:t> &amp; Heidi </a:t>
            </a:r>
            <a:r>
              <a:rPr lang="da-DK" dirty="0" err="1"/>
              <a:t>Lyneham</a:t>
            </a:r>
            <a:r>
              <a:rPr lang="da-DK" dirty="0"/>
              <a:t>: Hjælp dit ængstelige barn – trin for trin-guide til forældre. Dansk Psykologisk Forlag, 2012.</a:t>
            </a:r>
          </a:p>
          <a:p>
            <a:r>
              <a:rPr lang="da-DK" dirty="0"/>
              <a:t>P. Thybo: </a:t>
            </a:r>
            <a:r>
              <a:rPr lang="da-DK" dirty="0" err="1"/>
              <a:t>Neuropædagogik</a:t>
            </a:r>
            <a:r>
              <a:rPr lang="da-DK" dirty="0"/>
              <a:t> – hjerne, liv og læring. Hans Reitzels Forlag, 2013.</a:t>
            </a:r>
          </a:p>
          <a:p>
            <a:r>
              <a:rPr lang="da-DK" dirty="0">
                <a:hlinkClick r:id="rId2"/>
              </a:rPr>
              <a:t>www.autismeforening.dk</a:t>
            </a:r>
            <a:endParaRPr lang="da-DK" dirty="0"/>
          </a:p>
          <a:p>
            <a:r>
              <a:rPr lang="da-DK" dirty="0">
                <a:hlinkClick r:id="rId3"/>
              </a:rPr>
              <a:t>www.centerforautisme.dk</a:t>
            </a:r>
            <a:endParaRPr lang="da-DK" dirty="0"/>
          </a:p>
          <a:p>
            <a:r>
              <a:rPr lang="da-DK">
                <a:hlinkClick r:id="rId4"/>
              </a:rPr>
              <a:t>www.autisme.dk</a:t>
            </a:r>
            <a:endParaRPr lang="da-DK"/>
          </a:p>
          <a:p>
            <a:endParaRPr lang="da-DK" dirty="0"/>
          </a:p>
          <a:p>
            <a:endParaRPr lang="da-DK" dirty="0"/>
          </a:p>
        </p:txBody>
      </p:sp>
    </p:spTree>
    <p:extLst>
      <p:ext uri="{BB962C8B-B14F-4D97-AF65-F5344CB8AC3E}">
        <p14:creationId xmlns:p14="http://schemas.microsoft.com/office/powerpoint/2010/main" val="25040869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Hvordan vil jeg gribe oplægget an:</a:t>
            </a:r>
          </a:p>
        </p:txBody>
      </p:sp>
      <p:sp>
        <p:nvSpPr>
          <p:cNvPr id="3" name="Pladsholder til indhold 2"/>
          <p:cNvSpPr>
            <a:spLocks noGrp="1"/>
          </p:cNvSpPr>
          <p:nvPr>
            <p:ph idx="1"/>
          </p:nvPr>
        </p:nvSpPr>
        <p:spPr/>
        <p:txBody>
          <a:bodyPr>
            <a:normAutofit fontScale="92500" lnSpcReduction="10000"/>
          </a:bodyPr>
          <a:lstStyle/>
          <a:p>
            <a:pPr marL="514350" indent="-514350">
              <a:buAutoNum type="arabicPeriod"/>
            </a:pPr>
            <a:r>
              <a:rPr lang="da-DK" dirty="0"/>
              <a:t>Kort om mig selv (Else Poulsen, født i Sisimiut, er cand.psych. siden 1986, arbejdet som sekretariatsleder for Alkoholrådet i ca. 1½ år, PPR/MISI-leder i ca. 20 år, privat praktiserende i 3 år, rektor på GUX-</a:t>
            </a:r>
            <a:r>
              <a:rPr lang="da-DK" dirty="0" err="1"/>
              <a:t>Qaq</a:t>
            </a:r>
            <a:r>
              <a:rPr lang="da-DK" dirty="0"/>
              <a:t> i ca. 5 år, har gymnasial pædagogikum, oprettet/været leder på Center for National Vejledning hvor ”Studenterrådgivning” er en del i 3½ år, leder på Specialenheden GUX-S).</a:t>
            </a:r>
          </a:p>
          <a:p>
            <a:pPr marL="514350" indent="-514350">
              <a:buAutoNum type="arabicPeriod"/>
            </a:pPr>
            <a:r>
              <a:rPr lang="da-DK" dirty="0"/>
              <a:t>Kort om projektet GUX-S og Specialenheden (se evt. </a:t>
            </a:r>
            <a:r>
              <a:rPr lang="da-DK" dirty="0">
                <a:hlinkClick r:id="rId2"/>
              </a:rPr>
              <a:t>www.sunngu.gl</a:t>
            </a:r>
            <a:r>
              <a:rPr lang="da-DK" dirty="0"/>
              <a:t> under Gymnasiale Uddannelser, GUX-S).</a:t>
            </a:r>
          </a:p>
          <a:p>
            <a:pPr marL="514350" indent="-514350">
              <a:buAutoNum type="arabicPeriod"/>
            </a:pPr>
            <a:r>
              <a:rPr lang="da-DK" dirty="0"/>
              <a:t>Oplæg om unge med særlige vanskeligheder eller behov.</a:t>
            </a:r>
          </a:p>
          <a:p>
            <a:pPr marL="514350" indent="-514350">
              <a:buAutoNum type="arabicPeriod"/>
            </a:pPr>
            <a:r>
              <a:rPr lang="da-DK" dirty="0"/>
              <a:t>Evt. spørgsmål fra lærerne.</a:t>
            </a:r>
          </a:p>
          <a:p>
            <a:pPr marL="514350" indent="-514350">
              <a:buAutoNum type="arabicPeriod"/>
            </a:pPr>
            <a:r>
              <a:rPr lang="da-DK" dirty="0"/>
              <a:t>Afslutning.</a:t>
            </a:r>
          </a:p>
        </p:txBody>
      </p:sp>
    </p:spTree>
    <p:extLst>
      <p:ext uri="{BB962C8B-B14F-4D97-AF65-F5344CB8AC3E}">
        <p14:creationId xmlns:p14="http://schemas.microsoft.com/office/powerpoint/2010/main" val="25876948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da-DK" dirty="0"/>
              <a:t>Hvordan kan læreren se/erfare, at en elev har et givent psykisk handicap, er psykisk syg eller har en psykisk krise:</a:t>
            </a:r>
          </a:p>
        </p:txBody>
      </p:sp>
      <p:sp>
        <p:nvSpPr>
          <p:cNvPr id="3" name="Pladsholder til indhold 2"/>
          <p:cNvSpPr>
            <a:spLocks noGrp="1"/>
          </p:cNvSpPr>
          <p:nvPr>
            <p:ph idx="1"/>
          </p:nvPr>
        </p:nvSpPr>
        <p:spPr/>
        <p:txBody>
          <a:bodyPr>
            <a:normAutofit fontScale="55000" lnSpcReduction="20000"/>
          </a:bodyPr>
          <a:lstStyle/>
          <a:p>
            <a:pPr marL="0" indent="0">
              <a:buNone/>
            </a:pPr>
            <a:r>
              <a:rPr lang="da-DK" dirty="0"/>
              <a:t>Indledningsvis er det vigtigt at være opmærksom på, at psykisk handicap/sygdom er usynlig. Derfor skal man være sammen med eleven først for at finde ud af, at der er noget galt. Afhængig af, om man er god til at skjule reaktionerne, kan psykisk krise også svær at få øje på med det blotte øje (- og deraf mange selvmord blandt unge).</a:t>
            </a:r>
          </a:p>
          <a:p>
            <a:pPr marL="0" indent="0">
              <a:buNone/>
            </a:pPr>
            <a:r>
              <a:rPr lang="da-DK" dirty="0"/>
              <a:t>Det kan være svært at fastslå, om en elev er i psykisk mistrivsel/sårbar. De signaler, som eleven viser kan være:</a:t>
            </a:r>
          </a:p>
          <a:p>
            <a:r>
              <a:rPr lang="da-DK" b="1" dirty="0"/>
              <a:t>Svage</a:t>
            </a:r>
            <a:r>
              <a:rPr lang="da-DK" dirty="0"/>
              <a:t> – svære at lægge mærke til.</a:t>
            </a:r>
          </a:p>
          <a:p>
            <a:r>
              <a:rPr lang="da-DK" b="1" dirty="0"/>
              <a:t>Modstridende</a:t>
            </a:r>
            <a:r>
              <a:rPr lang="da-DK" dirty="0"/>
              <a:t> – der kan fx være tegn på både mindsket og øget energi.</a:t>
            </a:r>
          </a:p>
          <a:p>
            <a:r>
              <a:rPr lang="da-DK" b="1" dirty="0"/>
              <a:t>Mangetydige</a:t>
            </a:r>
            <a:r>
              <a:rPr lang="da-DK" dirty="0"/>
              <a:t> – der kan sendes signaler om mange forskellige problemer, og det kan være vanskeligt at slå fast, hvad det egentlige problem måtte være.</a:t>
            </a:r>
          </a:p>
          <a:p>
            <a:r>
              <a:rPr lang="da-DK" b="1" dirty="0"/>
              <a:t>Misvisende</a:t>
            </a:r>
            <a:r>
              <a:rPr lang="da-DK" dirty="0"/>
              <a:t> – signalerne kan tolkes som almindelige pubertetsproblemer (eller sociale problemer).</a:t>
            </a:r>
          </a:p>
          <a:p>
            <a:pPr marL="0" indent="0">
              <a:buNone/>
            </a:pPr>
            <a:r>
              <a:rPr lang="da-DK" dirty="0"/>
              <a:t>Den psykiske sårbarhed påvirkes af sociale (familien, skolen, samfundet, fritiden) og personlige faktorer (kropsopfattelse, kropslige forandringer, hjernen/kognitive udvikling), </a:t>
            </a:r>
            <a:r>
              <a:rPr lang="da-DK" dirty="0" err="1"/>
              <a:t>resiliens</a:t>
            </a:r>
            <a:r>
              <a:rPr lang="da-DK" dirty="0"/>
              <a:t> (psykisk modstandskraft, ukuelighed), som udfordrer relationen og have følgende konsekvenser:</a:t>
            </a:r>
          </a:p>
          <a:p>
            <a:r>
              <a:rPr lang="da-DK" dirty="0"/>
              <a:t>Den sårbare elev kan have svært ved at positionere sig i det sociale fællesskab.</a:t>
            </a:r>
          </a:p>
          <a:p>
            <a:r>
              <a:rPr lang="da-DK" dirty="0"/>
              <a:t>Den sårbare elev stiller nogle gange særlige krav til rummelighed i fællesskabet og hos læreren.</a:t>
            </a:r>
          </a:p>
          <a:p>
            <a:r>
              <a:rPr lang="da-DK" dirty="0"/>
              <a:t>Den sårbare elev har ofte behov for en aktiv indsats fra lærere og medstuderende for at skabe tryghed og tilknytning.</a:t>
            </a:r>
          </a:p>
          <a:p>
            <a:pPr marL="0" indent="0">
              <a:buNone/>
            </a:pPr>
            <a:r>
              <a:rPr lang="da-DK" dirty="0"/>
              <a:t>Det vil sige, at den psykiske sårbarhed påvirker adfærden, følelserne og kognition, som gør, at læreren (eller de andre elever) på et eller andet tidspunkt erfarer, at der er noget galt.</a:t>
            </a:r>
          </a:p>
          <a:p>
            <a:pPr marL="0" indent="0">
              <a:buNone/>
            </a:pPr>
            <a:endParaRPr lang="da-DK" dirty="0"/>
          </a:p>
        </p:txBody>
      </p:sp>
    </p:spTree>
    <p:extLst>
      <p:ext uri="{BB962C8B-B14F-4D97-AF65-F5344CB8AC3E}">
        <p14:creationId xmlns:p14="http://schemas.microsoft.com/office/powerpoint/2010/main" val="38896104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da-DK" dirty="0"/>
              <a:t>Hvilke psykiske handicaps er mest ”almindelige”, og hvad karakteriserer symptomerne hos den unge:</a:t>
            </a:r>
          </a:p>
        </p:txBody>
      </p:sp>
      <p:sp>
        <p:nvSpPr>
          <p:cNvPr id="3" name="Pladsholder til indhold 2"/>
          <p:cNvSpPr>
            <a:spLocks noGrp="1"/>
          </p:cNvSpPr>
          <p:nvPr>
            <p:ph idx="1"/>
          </p:nvPr>
        </p:nvSpPr>
        <p:spPr/>
        <p:txBody>
          <a:bodyPr>
            <a:normAutofit lnSpcReduction="10000"/>
          </a:bodyPr>
          <a:lstStyle/>
          <a:p>
            <a:r>
              <a:rPr lang="da-DK" dirty="0"/>
              <a:t>Erfaringerne fra Specialenheden tyder på, at følgende kan være de mest ”almindelige” hos unge i Grønland:</a:t>
            </a:r>
          </a:p>
          <a:p>
            <a:r>
              <a:rPr lang="da-DK" dirty="0"/>
              <a:t>ADHD (Attention Deficit </a:t>
            </a:r>
            <a:r>
              <a:rPr lang="da-DK" dirty="0" err="1"/>
              <a:t>Hyperactive</a:t>
            </a:r>
            <a:r>
              <a:rPr lang="da-DK" dirty="0"/>
              <a:t> </a:t>
            </a:r>
            <a:r>
              <a:rPr lang="da-DK" dirty="0" err="1"/>
              <a:t>Disorder</a:t>
            </a:r>
            <a:r>
              <a:rPr lang="da-DK" dirty="0"/>
              <a:t> (nedsat opmærksomheds- og hyperaktivitetsforstyrrelse).</a:t>
            </a:r>
          </a:p>
          <a:p>
            <a:r>
              <a:rPr lang="da-DK" dirty="0"/>
              <a:t>ASF (</a:t>
            </a:r>
            <a:r>
              <a:rPr lang="da-DK" dirty="0" err="1"/>
              <a:t>Autismespektrumforstyrrelse</a:t>
            </a:r>
            <a:r>
              <a:rPr lang="da-DK" dirty="0"/>
              <a:t>).</a:t>
            </a:r>
          </a:p>
          <a:p>
            <a:r>
              <a:rPr lang="da-DK" dirty="0"/>
              <a:t>Angst</a:t>
            </a:r>
          </a:p>
          <a:p>
            <a:r>
              <a:rPr lang="da-DK" dirty="0"/>
              <a:t>Depression</a:t>
            </a:r>
          </a:p>
          <a:p>
            <a:r>
              <a:rPr lang="da-DK" dirty="0"/>
              <a:t>Posttraumatisk stress forstyrrelse</a:t>
            </a:r>
          </a:p>
          <a:p>
            <a:pPr marL="0" indent="0">
              <a:buNone/>
            </a:pPr>
            <a:r>
              <a:rPr lang="da-DK" dirty="0"/>
              <a:t>Her tages der kun udgangspunkt i de 3 første (ADHD, ASF og angst) på grund af tidspresset.</a:t>
            </a:r>
          </a:p>
        </p:txBody>
      </p:sp>
    </p:spTree>
    <p:extLst>
      <p:ext uri="{BB962C8B-B14F-4D97-AF65-F5344CB8AC3E}">
        <p14:creationId xmlns:p14="http://schemas.microsoft.com/office/powerpoint/2010/main" val="142456690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ADHD, karakteristika og symptomer:</a:t>
            </a:r>
          </a:p>
        </p:txBody>
      </p:sp>
      <p:sp>
        <p:nvSpPr>
          <p:cNvPr id="3" name="Pladsholder til indhold 2"/>
          <p:cNvSpPr>
            <a:spLocks noGrp="1"/>
          </p:cNvSpPr>
          <p:nvPr>
            <p:ph sz="half" idx="1"/>
          </p:nvPr>
        </p:nvSpPr>
        <p:spPr/>
        <p:txBody>
          <a:bodyPr>
            <a:normAutofit fontScale="40000" lnSpcReduction="20000"/>
          </a:bodyPr>
          <a:lstStyle/>
          <a:p>
            <a:r>
              <a:rPr lang="da-DK" dirty="0"/>
              <a:t>Er en stærkt arvelig, </a:t>
            </a:r>
            <a:r>
              <a:rPr lang="da-DK" dirty="0" err="1"/>
              <a:t>neuropsykiatrisk</a:t>
            </a:r>
            <a:r>
              <a:rPr lang="da-DK" dirty="0"/>
              <a:t> lidelse med forstyrrelse af impulsivitet, opmærksomhed og aktivitet.</a:t>
            </a:r>
          </a:p>
          <a:p>
            <a:r>
              <a:rPr lang="da-DK" dirty="0"/>
              <a:t>Drengene rammes hyppigere end piger (4-5 gange).</a:t>
            </a:r>
          </a:p>
          <a:p>
            <a:r>
              <a:rPr lang="da-DK" dirty="0"/>
              <a:t>De er ofte meget intelligente og kreative.</a:t>
            </a:r>
          </a:p>
          <a:p>
            <a:r>
              <a:rPr lang="da-DK" dirty="0"/>
              <a:t>Denne bruges oftest som fællesbetegnelsen for 3 undergrupper, hvoraf den sidstnævnte er den mest almindelige:</a:t>
            </a:r>
          </a:p>
          <a:p>
            <a:r>
              <a:rPr lang="da-DK" dirty="0"/>
              <a:t>Den stille type (uden hyperaktivitet).</a:t>
            </a:r>
          </a:p>
          <a:p>
            <a:r>
              <a:rPr lang="da-DK" dirty="0"/>
              <a:t>Den hyperaktive type.</a:t>
            </a:r>
          </a:p>
          <a:p>
            <a:r>
              <a:rPr lang="da-DK" dirty="0"/>
              <a:t>En blandingstype med både over- og underaktivitet i forskellige sammenhænge.</a:t>
            </a:r>
          </a:p>
          <a:p>
            <a:r>
              <a:rPr lang="da-DK" dirty="0"/>
              <a:t>Den hyperaktive adfærd aftager som regel i teenagealderen og ændrer sig i stedet til indre uro, rastløshed, tankemylder og overaktiv kommunikation. Der kan være tendens til at virke fjern/underaktiv, da tankemylder oversvømmer bevidstheden og medfører passivitet.</a:t>
            </a:r>
          </a:p>
          <a:p>
            <a:r>
              <a:rPr lang="da-DK" dirty="0"/>
              <a:t>Der optræder ofte andre problemer, såsom: søvnforstyrrelser, indlæringsproblemer, motoriske vanskeligheder, adfærdsforstyrrelse.</a:t>
            </a:r>
          </a:p>
          <a:p>
            <a:r>
              <a:rPr lang="da-DK" dirty="0"/>
              <a:t>Endvidere optræder den sammen med </a:t>
            </a:r>
            <a:r>
              <a:rPr lang="da-DK" dirty="0" err="1"/>
              <a:t>Aspergers</a:t>
            </a:r>
            <a:r>
              <a:rPr lang="da-DK" dirty="0"/>
              <a:t> syndrom, </a:t>
            </a:r>
            <a:r>
              <a:rPr lang="da-DK" dirty="0" err="1"/>
              <a:t>Tourettes</a:t>
            </a:r>
            <a:r>
              <a:rPr lang="da-DK" dirty="0"/>
              <a:t> syndrom, autisme og anden gennemgribende udviklingsforstyrrelse (GUA).</a:t>
            </a:r>
          </a:p>
          <a:p>
            <a:r>
              <a:rPr lang="da-DK" dirty="0"/>
              <a:t>På andre kan det virke uforståeligt, at de ikke kan udnytte deres evner og potentialer. Men forhindringen er, at de har vanskeligheder i en række hjernemæssige funktioner, der regulerer </a:t>
            </a:r>
            <a:r>
              <a:rPr lang="da-DK" dirty="0" err="1"/>
              <a:t>arousal</a:t>
            </a:r>
            <a:r>
              <a:rPr lang="da-DK" dirty="0"/>
              <a:t> (vågenhed/kontrol af basale overlevelsesfunktioner), procedurer (sanseintegration) og produktion (planlægning og overblik).</a:t>
            </a:r>
          </a:p>
          <a:p>
            <a:pPr marL="0" indent="0">
              <a:buNone/>
            </a:pPr>
            <a:endParaRPr lang="da-DK" dirty="0"/>
          </a:p>
          <a:p>
            <a:endParaRPr lang="da-DK" dirty="0"/>
          </a:p>
        </p:txBody>
      </p:sp>
      <p:sp>
        <p:nvSpPr>
          <p:cNvPr id="4" name="Pladsholder til indhold 3"/>
          <p:cNvSpPr>
            <a:spLocks noGrp="1"/>
          </p:cNvSpPr>
          <p:nvPr>
            <p:ph sz="half" idx="2"/>
          </p:nvPr>
        </p:nvSpPr>
        <p:spPr/>
        <p:txBody>
          <a:bodyPr>
            <a:noAutofit/>
          </a:bodyPr>
          <a:lstStyle/>
          <a:p>
            <a:pPr marL="0" indent="0">
              <a:buNone/>
            </a:pPr>
            <a:r>
              <a:rPr lang="da-DK" sz="1200" b="1" dirty="0"/>
              <a:t>Hos unge ses følgende typiske træk:</a:t>
            </a:r>
          </a:p>
          <a:p>
            <a:r>
              <a:rPr lang="da-DK" sz="1200" dirty="0"/>
              <a:t>Overaktivitet i høresansen, som kam medføre øget lydfølsomhed.</a:t>
            </a:r>
          </a:p>
          <a:p>
            <a:r>
              <a:rPr lang="da-DK" sz="1200" dirty="0"/>
              <a:t>Overaktivitet i synsapparat, der betyder, at synet konstant scanner omgivelserne for alle bevægelser.</a:t>
            </a:r>
          </a:p>
          <a:p>
            <a:r>
              <a:rPr lang="da-DK" sz="1200" dirty="0"/>
              <a:t>Generel stimulering af sanseapparat, der medfører let afledelighed.</a:t>
            </a:r>
          </a:p>
          <a:p>
            <a:r>
              <a:rPr lang="da-DK" sz="1200" dirty="0"/>
              <a:t>Vanskeligheder med at fokusere opmærksomheden.</a:t>
            </a:r>
          </a:p>
          <a:p>
            <a:r>
              <a:rPr lang="da-DK" sz="1200" dirty="0"/>
              <a:t>Manglende overblik over opgaver og delprocesser.</a:t>
            </a:r>
          </a:p>
          <a:p>
            <a:r>
              <a:rPr lang="da-DK" sz="1200" dirty="0"/>
              <a:t>Tendens til overfladisk bearbejdning af fax fagligt stof.</a:t>
            </a:r>
          </a:p>
          <a:p>
            <a:r>
              <a:rPr lang="da-DK" sz="1200" dirty="0"/>
              <a:t>Tendens til detaljefokusering, der medfører langsom bearbejdning.</a:t>
            </a:r>
          </a:p>
          <a:p>
            <a:r>
              <a:rPr lang="da-DK" sz="1200" dirty="0"/>
              <a:t>Vanskeligheder i forhold til arbejdshukommelsen.</a:t>
            </a:r>
          </a:p>
          <a:p>
            <a:r>
              <a:rPr lang="da-DK" sz="1200" dirty="0"/>
              <a:t>Tendens til at udskyde nødvendige opgaver og ignorere efterfølgende tidsnød.</a:t>
            </a:r>
          </a:p>
          <a:p>
            <a:r>
              <a:rPr lang="da-DK" sz="1200" dirty="0"/>
              <a:t>Iderigdom, der ikke understøttes af handling.</a:t>
            </a:r>
          </a:p>
          <a:p>
            <a:r>
              <a:rPr lang="da-DK" sz="1200" dirty="0"/>
              <a:t>Tendens til lavt selvværd, impulsive handlinger og til at følge den umiddelbare lyst og ringe selvdisciplin.</a:t>
            </a:r>
          </a:p>
          <a:p>
            <a:r>
              <a:rPr lang="da-DK" sz="1200" dirty="0"/>
              <a:t>Øget risiko for misbrug, depression, stress, angst, søvn- og spiseforstyrrelser, migræne.</a:t>
            </a:r>
          </a:p>
        </p:txBody>
      </p:sp>
    </p:spTree>
    <p:extLst>
      <p:ext uri="{BB962C8B-B14F-4D97-AF65-F5344CB8AC3E}">
        <p14:creationId xmlns:p14="http://schemas.microsoft.com/office/powerpoint/2010/main" val="389237738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ASF, karakteristika og symptomer (fortsætter næste side):</a:t>
            </a:r>
          </a:p>
        </p:txBody>
      </p:sp>
      <p:sp>
        <p:nvSpPr>
          <p:cNvPr id="3" name="Pladsholder til indhold 2"/>
          <p:cNvSpPr>
            <a:spLocks noGrp="1"/>
          </p:cNvSpPr>
          <p:nvPr>
            <p:ph sz="half" idx="1"/>
          </p:nvPr>
        </p:nvSpPr>
        <p:spPr/>
        <p:txBody>
          <a:bodyPr>
            <a:normAutofit fontScale="55000" lnSpcReduction="20000"/>
          </a:bodyPr>
          <a:lstStyle/>
          <a:p>
            <a:pPr marL="0" indent="0">
              <a:buNone/>
            </a:pPr>
            <a:r>
              <a:rPr lang="da-DK" dirty="0" err="1"/>
              <a:t>Autismespektrumforstyrrelse</a:t>
            </a:r>
            <a:r>
              <a:rPr lang="da-DK" dirty="0"/>
              <a:t> (ASF) er en fælles betegnelse for alle diagnoser indenfor autismespektret, som oftest er usynlig handicap og omfatter forskellige beslægtede forstyrrelser: </a:t>
            </a:r>
            <a:r>
              <a:rPr lang="da-DK" dirty="0" err="1"/>
              <a:t>Aspergers</a:t>
            </a:r>
            <a:r>
              <a:rPr lang="da-DK" dirty="0"/>
              <a:t> syndrom, autisme og GUA (Gennemgribende udviklingsforstyrrelse Anden).</a:t>
            </a:r>
          </a:p>
          <a:p>
            <a:pPr marL="0" indent="0">
              <a:buNone/>
            </a:pPr>
            <a:r>
              <a:rPr lang="da-DK" dirty="0"/>
              <a:t>Der er flere drenge end piger, som får stillet en diagnose inden for ASF.</a:t>
            </a:r>
          </a:p>
          <a:p>
            <a:pPr marL="0" indent="0">
              <a:buNone/>
            </a:pPr>
            <a:r>
              <a:rPr lang="da-DK" b="1" dirty="0"/>
              <a:t>ASF</a:t>
            </a:r>
            <a:r>
              <a:rPr lang="da-DK" dirty="0"/>
              <a:t> kan optræde sammen med andre handicap, sygdomme og udviklingsforstyrrelser (</a:t>
            </a:r>
            <a:r>
              <a:rPr lang="da-DK" dirty="0" err="1"/>
              <a:t>komorbiditet</a:t>
            </a:r>
            <a:r>
              <a:rPr lang="da-DK" dirty="0"/>
              <a:t>) og kan ses i forbindelse med bl.a. udviklingshæmning, epilepsi, sansehandicap, fragilt X-syndrom, </a:t>
            </a:r>
            <a:r>
              <a:rPr lang="da-DK" dirty="0" err="1"/>
              <a:t>Tourettes</a:t>
            </a:r>
            <a:r>
              <a:rPr lang="da-DK" dirty="0"/>
              <a:t> syndrom, </a:t>
            </a:r>
            <a:r>
              <a:rPr lang="da-DK" dirty="0" err="1"/>
              <a:t>tuberøs</a:t>
            </a:r>
            <a:r>
              <a:rPr lang="da-DK" dirty="0"/>
              <a:t> </a:t>
            </a:r>
            <a:r>
              <a:rPr lang="da-DK" dirty="0" err="1"/>
              <a:t>sclerose</a:t>
            </a:r>
            <a:r>
              <a:rPr lang="da-DK" dirty="0"/>
              <a:t>, ADHD og ADD</a:t>
            </a:r>
          </a:p>
          <a:p>
            <a:pPr marL="0" indent="0">
              <a:buNone/>
            </a:pPr>
            <a:r>
              <a:rPr lang="da-DK" dirty="0"/>
              <a:t>Forstyrrelsen (ASF) kan sammenfattes således:</a:t>
            </a:r>
          </a:p>
          <a:p>
            <a:r>
              <a:rPr lang="da-DK" dirty="0"/>
              <a:t>Nedsat evne til socialt samspil.</a:t>
            </a:r>
          </a:p>
          <a:p>
            <a:r>
              <a:rPr lang="da-DK" dirty="0"/>
              <a:t>Nedsat evne til kommunikation.</a:t>
            </a:r>
          </a:p>
          <a:p>
            <a:r>
              <a:rPr lang="da-DK" dirty="0"/>
              <a:t>Påfaldende indskrænket repertoire af aktiviteter og interesser (forestillingsevne).</a:t>
            </a:r>
          </a:p>
          <a:p>
            <a:r>
              <a:rPr lang="da-DK" dirty="0"/>
              <a:t>Disse optræder på mindst 1 af områderne inden 3-årsalderen og ikke kan forklares bedre af andre differentiale tilstande.</a:t>
            </a:r>
          </a:p>
        </p:txBody>
      </p:sp>
      <p:sp>
        <p:nvSpPr>
          <p:cNvPr id="4" name="Pladsholder til indhold 3"/>
          <p:cNvSpPr>
            <a:spLocks noGrp="1"/>
          </p:cNvSpPr>
          <p:nvPr>
            <p:ph sz="half" idx="2"/>
          </p:nvPr>
        </p:nvSpPr>
        <p:spPr/>
        <p:txBody>
          <a:bodyPr>
            <a:normAutofit fontScale="55000" lnSpcReduction="20000"/>
          </a:bodyPr>
          <a:lstStyle/>
          <a:p>
            <a:pPr marL="0" indent="0">
              <a:buNone/>
            </a:pPr>
            <a:r>
              <a:rPr lang="da-DK" dirty="0"/>
              <a:t>Kriterierne for </a:t>
            </a:r>
            <a:r>
              <a:rPr lang="da-DK" b="1" dirty="0" err="1"/>
              <a:t>Aspergers</a:t>
            </a:r>
            <a:r>
              <a:rPr lang="da-DK" b="1" dirty="0"/>
              <a:t> syndrom </a:t>
            </a:r>
            <a:r>
              <a:rPr lang="da-DK" dirty="0"/>
              <a:t>er:</a:t>
            </a:r>
          </a:p>
          <a:p>
            <a:r>
              <a:rPr lang="da-DK" dirty="0"/>
              <a:t>Nedsat evne til socialt samspil.</a:t>
            </a:r>
          </a:p>
          <a:p>
            <a:r>
              <a:rPr lang="da-DK" dirty="0"/>
              <a:t>Påfaldende indskrænket repertoire af aktiviteter og interesser.</a:t>
            </a:r>
          </a:p>
          <a:p>
            <a:r>
              <a:rPr lang="da-DK" dirty="0"/>
              <a:t>Betydeligt reducerede livsevner.</a:t>
            </a:r>
          </a:p>
          <a:p>
            <a:r>
              <a:rPr lang="da-DK" dirty="0"/>
              <a:t>Ingen påfaldende almen sprogforsinkelse, i kognitiv udvikling, i den daglige funktion og tilpasning.</a:t>
            </a:r>
          </a:p>
          <a:p>
            <a:r>
              <a:rPr lang="da-DK" dirty="0"/>
              <a:t>Tilstanden kan ikke forklares bedre af andre differentiale tilstande.</a:t>
            </a:r>
          </a:p>
          <a:p>
            <a:pPr marL="0" indent="0">
              <a:buNone/>
            </a:pPr>
            <a:r>
              <a:rPr lang="da-DK" dirty="0"/>
              <a:t>Især personer med GUA har stærkt forhøjet risiko for at udvikle psykisk sygdom.</a:t>
            </a:r>
          </a:p>
          <a:p>
            <a:pPr marL="0" indent="0">
              <a:buNone/>
            </a:pPr>
            <a:r>
              <a:rPr lang="da-DK" dirty="0"/>
              <a:t>Gennemgribende udviklingsforstyrrelse Anden </a:t>
            </a:r>
            <a:r>
              <a:rPr lang="da-DK" b="1" dirty="0"/>
              <a:t>(GUA) </a:t>
            </a:r>
            <a:r>
              <a:rPr lang="da-DK" dirty="0"/>
              <a:t>er en lidelse, som først og fremmest kendetegnes ved store sociale og adfærdsmæssige vanskeligheder samt hyppige og voldsomme affektive udsving. Der er hyppig </a:t>
            </a:r>
            <a:r>
              <a:rPr lang="da-DK" dirty="0" err="1"/>
              <a:t>komorbiditet</a:t>
            </a:r>
            <a:r>
              <a:rPr lang="da-DK" dirty="0"/>
              <a:t> med ADHD, spiseforstyrrelser, epilepsi, tics og OCD. Som helhed er lidelsen vanskeligt at afgrænse.</a:t>
            </a:r>
            <a:endParaRPr lang="da-DK" b="1" dirty="0"/>
          </a:p>
          <a:p>
            <a:pPr marL="0" indent="0">
              <a:buNone/>
            </a:pPr>
            <a:endParaRPr lang="da-DK" dirty="0"/>
          </a:p>
          <a:p>
            <a:pPr marL="0" indent="0">
              <a:buNone/>
            </a:pPr>
            <a:endParaRPr lang="da-DK" dirty="0"/>
          </a:p>
        </p:txBody>
      </p:sp>
    </p:spTree>
    <p:extLst>
      <p:ext uri="{BB962C8B-B14F-4D97-AF65-F5344CB8AC3E}">
        <p14:creationId xmlns:p14="http://schemas.microsoft.com/office/powerpoint/2010/main" val="61341247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ASF, fortsættelse:</a:t>
            </a:r>
          </a:p>
        </p:txBody>
      </p:sp>
      <p:sp>
        <p:nvSpPr>
          <p:cNvPr id="3" name="Pladsholder til indhold 2"/>
          <p:cNvSpPr>
            <a:spLocks noGrp="1"/>
          </p:cNvSpPr>
          <p:nvPr>
            <p:ph sz="half" idx="1"/>
          </p:nvPr>
        </p:nvSpPr>
        <p:spPr/>
        <p:txBody>
          <a:bodyPr>
            <a:normAutofit fontScale="55000" lnSpcReduction="20000"/>
          </a:bodyPr>
          <a:lstStyle/>
          <a:p>
            <a:pPr marL="0" indent="0">
              <a:buNone/>
            </a:pPr>
            <a:r>
              <a:rPr lang="da-DK" dirty="0"/>
              <a:t>Typiske adfærdsmønstre hos unge med ASF:</a:t>
            </a:r>
          </a:p>
          <a:p>
            <a:r>
              <a:rPr lang="da-DK" dirty="0"/>
              <a:t>Knytter sig til specielle genstande, fx et stykke almindeligt snor, hvilket giver dem tryghed. Genstandene bruges ofte på en mærkelig måde.</a:t>
            </a:r>
          </a:p>
          <a:p>
            <a:r>
              <a:rPr lang="da-DK" dirty="0"/>
              <a:t>Griner eller fniser uden synlig eller forståelig grund.</a:t>
            </a:r>
          </a:p>
          <a:p>
            <a:r>
              <a:rPr lang="da-DK" dirty="0"/>
              <a:t>Nogle er aggressive og undertiden selvskadende. Det skyldes ofte angst og sker ofte, hvis de daglige rutiner ændres. Ændringerne er ikke altid synlige eller forståelige for andre, men er væsentlige for dem selv.</a:t>
            </a:r>
          </a:p>
          <a:p>
            <a:r>
              <a:rPr lang="da-DK" dirty="0"/>
              <a:t>Forestillingsevnen er begrænset, og ting opfattes meget bogstaveligt.</a:t>
            </a:r>
          </a:p>
          <a:p>
            <a:r>
              <a:rPr lang="da-DK" dirty="0"/>
              <a:t>Har vanskeligt ved at tolke andres adfærd og ved almindelig sociale omgang.</a:t>
            </a:r>
          </a:p>
          <a:p>
            <a:r>
              <a:rPr lang="da-DK" dirty="0"/>
              <a:t>Reagerer ofte ikke over lyd og andres meddelelser eller deres reaktion er afvigende.</a:t>
            </a:r>
          </a:p>
          <a:p>
            <a:r>
              <a:rPr lang="da-DK" dirty="0"/>
              <a:t>Har usædvanlige sanseinteresser i forhold til syn, berøring, lyd, smag eller duft af ting. De kan være meget lyd- og berøringsfølsomme. Lyd og berøring kan ofte udløse fysisk smerte.</a:t>
            </a:r>
          </a:p>
        </p:txBody>
      </p:sp>
      <p:sp>
        <p:nvSpPr>
          <p:cNvPr id="4" name="Pladsholder til indhold 3"/>
          <p:cNvSpPr>
            <a:spLocks noGrp="1"/>
          </p:cNvSpPr>
          <p:nvPr>
            <p:ph sz="half" idx="2"/>
          </p:nvPr>
        </p:nvSpPr>
        <p:spPr/>
        <p:txBody>
          <a:bodyPr>
            <a:normAutofit fontScale="55000" lnSpcReduction="20000"/>
          </a:bodyPr>
          <a:lstStyle/>
          <a:p>
            <a:r>
              <a:rPr lang="da-DK" dirty="0"/>
              <a:t>Reserverede eller ekstremt ukritiske overfor andre mennesker.</a:t>
            </a:r>
          </a:p>
          <a:p>
            <a:r>
              <a:rPr lang="da-DK" dirty="0"/>
              <a:t>Afviser eller forlanger kropskontakt. Hvis de afviser, kan det dreje sig om, at de føler smerte/ubehag ved berøring.  Hvis de forlanger kontakt, kan det handle om manglende forståelse af almindelig social omgang.</a:t>
            </a:r>
          </a:p>
          <a:p>
            <a:r>
              <a:rPr lang="da-DK" dirty="0"/>
              <a:t>Undgår øjenkontakt, måske fordi de har svært ved at bruge blikkontakt, mimik eller gestus i forbindelse med socialt samspil. De kan have svært ved at sortere mængden af indtryk.</a:t>
            </a:r>
          </a:p>
          <a:p>
            <a:r>
              <a:rPr lang="da-DK" dirty="0"/>
              <a:t>Gør modstand over for krav. De forstår ikke altid omgivelsernes signaler og krav, hvilket er med til at øge deres usikkerhed.</a:t>
            </a:r>
          </a:p>
          <a:p>
            <a:r>
              <a:rPr lang="da-DK" dirty="0"/>
              <a:t>Dyrker særinteresser, fx krigshistorie, meteorologi, astronomi eller bus- og togplaner. Dette er mest fremherskende hos personer med </a:t>
            </a:r>
            <a:r>
              <a:rPr lang="da-DK" dirty="0" err="1"/>
              <a:t>Aspergers</a:t>
            </a:r>
            <a:r>
              <a:rPr lang="da-DK" dirty="0"/>
              <a:t> syndrom.</a:t>
            </a:r>
          </a:p>
          <a:p>
            <a:r>
              <a:rPr lang="da-DK" dirty="0"/>
              <a:t>Nogle personer med ASF uden sprog kommunikerer behov og ønsker ved at skrige, kaste med ting, være selvskadende eller aggressive over for andre.</a:t>
            </a:r>
          </a:p>
        </p:txBody>
      </p:sp>
    </p:spTree>
    <p:extLst>
      <p:ext uri="{BB962C8B-B14F-4D97-AF65-F5344CB8AC3E}">
        <p14:creationId xmlns:p14="http://schemas.microsoft.com/office/powerpoint/2010/main" val="6588069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da-DK" dirty="0"/>
              <a:t>Angst, karakteristika og symptomer </a:t>
            </a:r>
            <a:r>
              <a:rPr lang="da-DK" sz="1300" dirty="0"/>
              <a:t>(fysiologiske symptomer: klager over kvalme/ondt i maven, klager over hovedpine, har svært ved at sove, har hastig hjerterytme/hastigt åndedræt, er febrilsk/vandrer hvileløst rundt, ryster over hele kroppen)::</a:t>
            </a:r>
          </a:p>
        </p:txBody>
      </p:sp>
      <p:graphicFrame>
        <p:nvGraphicFramePr>
          <p:cNvPr id="6" name="Pladsholder til indhold 5"/>
          <p:cNvGraphicFramePr>
            <a:graphicFrameLocks noGrp="1"/>
          </p:cNvGraphicFramePr>
          <p:nvPr>
            <p:ph idx="1"/>
            <p:extLst>
              <p:ext uri="{D42A27DB-BD31-4B8C-83A1-F6EECF244321}">
                <p14:modId xmlns:p14="http://schemas.microsoft.com/office/powerpoint/2010/main" val="701019970"/>
              </p:ext>
            </p:extLst>
          </p:nvPr>
        </p:nvGraphicFramePr>
        <p:xfrm>
          <a:off x="838200" y="1882587"/>
          <a:ext cx="10901082" cy="4114800"/>
        </p:xfrm>
        <a:graphic>
          <a:graphicData uri="http://schemas.openxmlformats.org/drawingml/2006/table">
            <a:tbl>
              <a:tblPr firstRow="1" bandRow="1">
                <a:tableStyleId>{5C22544A-7EE6-4342-B048-85BDC9FD1C3A}</a:tableStyleId>
              </a:tblPr>
              <a:tblGrid>
                <a:gridCol w="2741534">
                  <a:extLst>
                    <a:ext uri="{9D8B030D-6E8A-4147-A177-3AD203B41FA5}">
                      <a16:colId xmlns:a16="http://schemas.microsoft.com/office/drawing/2014/main" val="1125320463"/>
                    </a:ext>
                  </a:extLst>
                </a:gridCol>
                <a:gridCol w="8159548">
                  <a:extLst>
                    <a:ext uri="{9D8B030D-6E8A-4147-A177-3AD203B41FA5}">
                      <a16:colId xmlns:a16="http://schemas.microsoft.com/office/drawing/2014/main" val="4208101544"/>
                    </a:ext>
                  </a:extLst>
                </a:gridCol>
              </a:tblGrid>
              <a:tr h="370755">
                <a:tc>
                  <a:txBody>
                    <a:bodyPr/>
                    <a:lstStyle/>
                    <a:p>
                      <a:r>
                        <a:rPr lang="da-DK" dirty="0"/>
                        <a:t>Social</a:t>
                      </a:r>
                      <a:r>
                        <a:rPr lang="da-DK" baseline="0" dirty="0"/>
                        <a:t> angst:</a:t>
                      </a:r>
                      <a:endParaRPr lang="da-DK" dirty="0"/>
                    </a:p>
                  </a:txBody>
                  <a:tcPr/>
                </a:tc>
                <a:tc>
                  <a:txBody>
                    <a:bodyPr/>
                    <a:lstStyle/>
                    <a:p>
                      <a:r>
                        <a:rPr lang="da-DK" sz="1200" dirty="0"/>
                        <a:t>Genert og hæmmet, har vanskeligt ved at møde nye personer, har få venner, undgår samvær</a:t>
                      </a:r>
                      <a:r>
                        <a:rPr lang="da-DK" sz="1200" baseline="0" dirty="0"/>
                        <a:t> med jævnaldrende, bryder sig ikke om at være i centrum, tror at andre tænker dårligt om én, undgår at gå med anderledes tøj, taler helst ikke med personer, bange for at stille/svare på spørgsmål i timerne, bange for at nogen vil grine af én/gå i baglås.</a:t>
                      </a:r>
                      <a:endParaRPr lang="da-DK" sz="1200" dirty="0"/>
                    </a:p>
                  </a:txBody>
                  <a:tcPr/>
                </a:tc>
                <a:extLst>
                  <a:ext uri="{0D108BD9-81ED-4DB2-BD59-A6C34878D82A}">
                    <a16:rowId xmlns:a16="http://schemas.microsoft.com/office/drawing/2014/main" val="1733441956"/>
                  </a:ext>
                </a:extLst>
              </a:tr>
              <a:tr h="370755">
                <a:tc>
                  <a:txBody>
                    <a:bodyPr/>
                    <a:lstStyle/>
                    <a:p>
                      <a:r>
                        <a:rPr lang="da-DK" dirty="0"/>
                        <a:t>Separationsangst:</a:t>
                      </a:r>
                    </a:p>
                  </a:txBody>
                  <a:tcPr/>
                </a:tc>
                <a:tc>
                  <a:txBody>
                    <a:bodyPr/>
                    <a:lstStyle/>
                    <a:p>
                      <a:r>
                        <a:rPr lang="da-DK" sz="1200" dirty="0"/>
                        <a:t>Bange for at blive forladt, bange for</a:t>
                      </a:r>
                      <a:r>
                        <a:rPr lang="da-DK" sz="1200" baseline="0" dirty="0"/>
                        <a:t> at en nærtstående person kommer til skade/bliver syg, bliver ulykkelig når forældre skal i byen, vægrer sig ved at gå i skole, nægter at overnatte hos andre – kun hvis forældre er der, klager over kvalme når vedk. skal væk fra forældrene, bange for at forældrene kommer for noget forfærdeligt (fx drukner).</a:t>
                      </a:r>
                      <a:endParaRPr lang="da-DK" sz="1200" dirty="0"/>
                    </a:p>
                  </a:txBody>
                  <a:tcPr/>
                </a:tc>
                <a:extLst>
                  <a:ext uri="{0D108BD9-81ED-4DB2-BD59-A6C34878D82A}">
                    <a16:rowId xmlns:a16="http://schemas.microsoft.com/office/drawing/2014/main" val="2723076573"/>
                  </a:ext>
                </a:extLst>
              </a:tr>
              <a:tr h="370755">
                <a:tc>
                  <a:txBody>
                    <a:bodyPr/>
                    <a:lstStyle/>
                    <a:p>
                      <a:r>
                        <a:rPr lang="da-DK" dirty="0"/>
                        <a:t>Generaliseret</a:t>
                      </a:r>
                      <a:r>
                        <a:rPr lang="da-DK" baseline="0" dirty="0"/>
                        <a:t> angst:</a:t>
                      </a:r>
                      <a:endParaRPr lang="da-DK" dirty="0"/>
                    </a:p>
                  </a:txBody>
                  <a:tcPr/>
                </a:tc>
                <a:tc>
                  <a:txBody>
                    <a:bodyPr/>
                    <a:lstStyle/>
                    <a:p>
                      <a:r>
                        <a:rPr lang="da-DK" sz="1200" dirty="0"/>
                        <a:t>Er uhyre samvittighedsfuld,</a:t>
                      </a:r>
                      <a:r>
                        <a:rPr lang="da-DK" sz="1200" baseline="0" dirty="0"/>
                        <a:t> bange for at begå fejl, kan ikke yde sin bedste ved eksaminer, bekymret over skolearbejdet/over at klare sig godt, bekymret for penge/regninger/familie/helbred/sikkerhed, bange for nye og ukendte situationer, stiller masser af spørgsmål/søger ofte beroligelse, uhyre bekymret efter at have set TV nyheder/skrækfilm.</a:t>
                      </a:r>
                      <a:endParaRPr lang="da-DK" sz="1200" dirty="0"/>
                    </a:p>
                  </a:txBody>
                  <a:tcPr/>
                </a:tc>
                <a:extLst>
                  <a:ext uri="{0D108BD9-81ED-4DB2-BD59-A6C34878D82A}">
                    <a16:rowId xmlns:a16="http://schemas.microsoft.com/office/drawing/2014/main" val="3347093607"/>
                  </a:ext>
                </a:extLst>
              </a:tr>
              <a:tr h="370755">
                <a:tc>
                  <a:txBody>
                    <a:bodyPr/>
                    <a:lstStyle/>
                    <a:p>
                      <a:r>
                        <a:rPr lang="da-DK" dirty="0" err="1"/>
                        <a:t>Obsessiv-compulsiv</a:t>
                      </a:r>
                      <a:r>
                        <a:rPr lang="da-DK" baseline="0" dirty="0"/>
                        <a:t> angst:</a:t>
                      </a:r>
                      <a:endParaRPr lang="da-DK" dirty="0"/>
                    </a:p>
                  </a:txBody>
                  <a:tcPr/>
                </a:tc>
                <a:tc>
                  <a:txBody>
                    <a:bodyPr/>
                    <a:lstStyle/>
                    <a:p>
                      <a:r>
                        <a:rPr lang="da-DK" sz="1200" dirty="0"/>
                        <a:t>Gør det samme igen og igen, klager over tanker</a:t>
                      </a:r>
                      <a:r>
                        <a:rPr lang="da-DK" sz="1200" baseline="0" dirty="0"/>
                        <a:t> der har sat sig fast på hovedet, er konstant bekymret over bakterier/over at blive snavset, nødt til at gøre ting i en ganske bestemt rækkefølge/arrangere ting i en bestemt orden, gennemfører en bestemt handling på en ritual måde, bliver bragt helt ud af fatning hvis ikke der udføres en ritual.</a:t>
                      </a:r>
                      <a:endParaRPr lang="da-DK" sz="1200" dirty="0"/>
                    </a:p>
                  </a:txBody>
                  <a:tcPr/>
                </a:tc>
                <a:extLst>
                  <a:ext uri="{0D108BD9-81ED-4DB2-BD59-A6C34878D82A}">
                    <a16:rowId xmlns:a16="http://schemas.microsoft.com/office/drawing/2014/main" val="3703014524"/>
                  </a:ext>
                </a:extLst>
              </a:tr>
              <a:tr h="370755">
                <a:tc>
                  <a:txBody>
                    <a:bodyPr/>
                    <a:lstStyle/>
                    <a:p>
                      <a:r>
                        <a:rPr lang="da-DK" dirty="0"/>
                        <a:t>Panikangst:</a:t>
                      </a:r>
                    </a:p>
                  </a:txBody>
                  <a:tcPr/>
                </a:tc>
                <a:tc>
                  <a:txBody>
                    <a:bodyPr/>
                    <a:lstStyle/>
                    <a:p>
                      <a:r>
                        <a:rPr lang="da-DK" sz="1200" dirty="0"/>
                        <a:t>Får pludselige og helt uventet anfald af panik, undgår aktiviteter der kan gøre</a:t>
                      </a:r>
                      <a:r>
                        <a:rPr lang="da-DK" sz="1200" baseline="0" dirty="0"/>
                        <a:t> det forpustet, tror at hun/han er ved at dø/at der er noget kropsligt i vejen, angst for at få flere anfald.</a:t>
                      </a:r>
                      <a:endParaRPr lang="da-DK" sz="1200" dirty="0"/>
                    </a:p>
                  </a:txBody>
                  <a:tcPr/>
                </a:tc>
                <a:extLst>
                  <a:ext uri="{0D108BD9-81ED-4DB2-BD59-A6C34878D82A}">
                    <a16:rowId xmlns:a16="http://schemas.microsoft.com/office/drawing/2014/main" val="3370629081"/>
                  </a:ext>
                </a:extLst>
              </a:tr>
              <a:tr h="370755">
                <a:tc>
                  <a:txBody>
                    <a:bodyPr/>
                    <a:lstStyle/>
                    <a:p>
                      <a:r>
                        <a:rPr lang="da-DK" dirty="0"/>
                        <a:t>Posttraumatisk angst:</a:t>
                      </a:r>
                    </a:p>
                  </a:txBody>
                  <a:tcPr/>
                </a:tc>
                <a:tc>
                  <a:txBody>
                    <a:bodyPr/>
                    <a:lstStyle/>
                    <a:p>
                      <a:r>
                        <a:rPr lang="da-DK" sz="1200" dirty="0"/>
                        <a:t>Har tidligere været udsat for en alvorlig traumatisk begivenhed,  har mareridt</a:t>
                      </a:r>
                      <a:r>
                        <a:rPr lang="da-DK" sz="1200" baseline="0" dirty="0"/>
                        <a:t> over denne begivenhed, tænker næsten uophørligt på begivenheden, bliver meget ulykkelig når begivenheden tænkes på, undgår situationer der minder om begivenheden, er meget nervøs og irritabel.</a:t>
                      </a:r>
                      <a:endParaRPr lang="da-DK" sz="1200" dirty="0"/>
                    </a:p>
                  </a:txBody>
                  <a:tcPr/>
                </a:tc>
                <a:extLst>
                  <a:ext uri="{0D108BD9-81ED-4DB2-BD59-A6C34878D82A}">
                    <a16:rowId xmlns:a16="http://schemas.microsoft.com/office/drawing/2014/main" val="798984889"/>
                  </a:ext>
                </a:extLst>
              </a:tr>
              <a:tr h="370755">
                <a:tc>
                  <a:txBody>
                    <a:bodyPr/>
                    <a:lstStyle/>
                    <a:p>
                      <a:r>
                        <a:rPr lang="da-DK" dirty="0"/>
                        <a:t>Specifikke angstformer:</a:t>
                      </a:r>
                    </a:p>
                  </a:txBody>
                  <a:tcPr/>
                </a:tc>
                <a:tc>
                  <a:txBody>
                    <a:bodyPr/>
                    <a:lstStyle/>
                    <a:p>
                      <a:r>
                        <a:rPr lang="da-DK" sz="1200" dirty="0"/>
                        <a:t>Undgår helt bestemte ting om hun/han er bange for, er bange for mørke/højder/insekter/dyr/læger/tandlæger/tordenvejr/</a:t>
                      </a:r>
                      <a:r>
                        <a:rPr lang="da-DK" sz="1200" baseline="0" dirty="0"/>
                        <a:t>vand, går panik ved konfrontation med den frygtede ting.</a:t>
                      </a:r>
                      <a:endParaRPr lang="da-DK" sz="1200" dirty="0"/>
                    </a:p>
                  </a:txBody>
                  <a:tcPr/>
                </a:tc>
                <a:extLst>
                  <a:ext uri="{0D108BD9-81ED-4DB2-BD59-A6C34878D82A}">
                    <a16:rowId xmlns:a16="http://schemas.microsoft.com/office/drawing/2014/main" val="3361156371"/>
                  </a:ext>
                </a:extLst>
              </a:tr>
            </a:tbl>
          </a:graphicData>
        </a:graphic>
      </p:graphicFrame>
    </p:spTree>
    <p:extLst>
      <p:ext uri="{BB962C8B-B14F-4D97-AF65-F5344CB8AC3E}">
        <p14:creationId xmlns:p14="http://schemas.microsoft.com/office/powerpoint/2010/main" val="153004663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Hvorfor er det vigtigt, at man gør noget:</a:t>
            </a:r>
          </a:p>
        </p:txBody>
      </p:sp>
      <p:sp>
        <p:nvSpPr>
          <p:cNvPr id="3" name="Pladsholder til indhold 2"/>
          <p:cNvSpPr>
            <a:spLocks noGrp="1"/>
          </p:cNvSpPr>
          <p:nvPr>
            <p:ph idx="1"/>
          </p:nvPr>
        </p:nvSpPr>
        <p:spPr/>
        <p:txBody>
          <a:bodyPr/>
          <a:lstStyle/>
          <a:p>
            <a:r>
              <a:rPr lang="da-DK" dirty="0"/>
              <a:t>Statistisk set er der desværre risiko for vanskeligheder i livet, hvis man ikke er afklaret omkring egne vanskeligheder – eller hvis omgivelserne ikke har kunnet forholde sig til de særlige behov, så tidligt som muligt.</a:t>
            </a:r>
          </a:p>
          <a:p>
            <a:r>
              <a:rPr lang="da-DK" dirty="0"/>
              <a:t>Udfordringer er bl.a.: faglige udfordringer med læringsproblemer, koncentrations- og hukommelsesbesvær, sociale udfordringer med ensomhed, mobning, økonomi, kriminalitet, misbrug, begrænsede sociale kompetencer, følelsesmæssige problemer og destruktive eller manglende </a:t>
            </a:r>
            <a:r>
              <a:rPr lang="da-DK" dirty="0" err="1"/>
              <a:t>mestringsstrategier</a:t>
            </a:r>
            <a:r>
              <a:rPr lang="da-DK" dirty="0"/>
              <a:t>.</a:t>
            </a:r>
          </a:p>
          <a:p>
            <a:pPr marL="0" indent="0">
              <a:buNone/>
            </a:pPr>
            <a:r>
              <a:rPr lang="da-DK" dirty="0"/>
              <a:t>                                                                   …………….fortsætter næste side</a:t>
            </a:r>
          </a:p>
        </p:txBody>
      </p:sp>
    </p:spTree>
    <p:extLst>
      <p:ext uri="{BB962C8B-B14F-4D97-AF65-F5344CB8AC3E}">
        <p14:creationId xmlns:p14="http://schemas.microsoft.com/office/powerpoint/2010/main" val="2505649526"/>
      </p:ext>
    </p:extLst>
  </p:cSld>
  <p:clrMapOvr>
    <a:masterClrMapping/>
  </p:clrMapOvr>
</p:sld>
</file>

<file path=ppt/theme/theme1.xml><?xml version="1.0" encoding="utf-8"?>
<a:theme xmlns:a="http://schemas.openxmlformats.org/drawingml/2006/main" name="Office-tema">
  <a:themeElements>
    <a:clrScheme name="Kont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ont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ont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385</TotalTime>
  <Words>2978</Words>
  <Application>Microsoft Office PowerPoint</Application>
  <PresentationFormat>Widescreen</PresentationFormat>
  <Paragraphs>179</Paragraphs>
  <Slides>16</Slides>
  <Notes>0</Notes>
  <HiddenSlides>0</HiddenSlides>
  <MMClips>0</MMClips>
  <ScaleCrop>false</ScaleCrop>
  <HeadingPairs>
    <vt:vector size="6" baseType="variant">
      <vt:variant>
        <vt:lpstr>Benyttede skrifttyper</vt:lpstr>
      </vt:variant>
      <vt:variant>
        <vt:i4>3</vt:i4>
      </vt:variant>
      <vt:variant>
        <vt:lpstr>Tema</vt:lpstr>
      </vt:variant>
      <vt:variant>
        <vt:i4>1</vt:i4>
      </vt:variant>
      <vt:variant>
        <vt:lpstr>Slidetitler</vt:lpstr>
      </vt:variant>
      <vt:variant>
        <vt:i4>16</vt:i4>
      </vt:variant>
    </vt:vector>
  </HeadingPairs>
  <TitlesOfParts>
    <vt:vector size="20" baseType="lpstr">
      <vt:lpstr>Arial</vt:lpstr>
      <vt:lpstr>Calibri</vt:lpstr>
      <vt:lpstr>Calibri Light</vt:lpstr>
      <vt:lpstr>Office-tema</vt:lpstr>
      <vt:lpstr>Skype-foredrag til de nye erhvervsskolelærere</vt:lpstr>
      <vt:lpstr>Hvordan vil jeg gribe oplægget an:</vt:lpstr>
      <vt:lpstr>Hvordan kan læreren se/erfare, at en elev har et givent psykisk handicap, er psykisk syg eller har en psykisk krise:</vt:lpstr>
      <vt:lpstr>Hvilke psykiske handicaps er mest ”almindelige”, og hvad karakteriserer symptomerne hos den unge:</vt:lpstr>
      <vt:lpstr>ADHD, karakteristika og symptomer:</vt:lpstr>
      <vt:lpstr>ASF, karakteristika og symptomer (fortsætter næste side):</vt:lpstr>
      <vt:lpstr>ASF, fortsættelse:</vt:lpstr>
      <vt:lpstr>Angst, karakteristika og symptomer (fysiologiske symptomer: klager over kvalme/ondt i maven, klager over hovedpine, har svært ved at sove, har hastig hjerterytme/hastigt åndedræt, er febrilsk/vandrer hvileløst rundt, ryster over hele kroppen)::</vt:lpstr>
      <vt:lpstr>Hvorfor er det vigtigt, at man gør noget:</vt:lpstr>
      <vt:lpstr>Eksempler på øget risiko:</vt:lpstr>
      <vt:lpstr>Hvordan kan læreren bedst handle, når han/hun møder en elev med brug for hjælp:</vt:lpstr>
      <vt:lpstr>Hvordan kan skolen hjælpe:</vt:lpstr>
      <vt:lpstr>Oplevelse af sammenhæng:</vt:lpstr>
      <vt:lpstr>Hvem kan i øvrigt hjælpe:</vt:lpstr>
      <vt:lpstr>Afsluttende bemærkninger/konklusion:</vt:lpstr>
      <vt:lpstr>Litteraturliste: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Skype-foredrag til de nye erhvervsskolelærere</dc:title>
  <dc:creator>Else Poulsen</dc:creator>
  <cp:lastModifiedBy>Per Lykke Søndergaard</cp:lastModifiedBy>
  <cp:revision>41</cp:revision>
  <cp:lastPrinted>2019-08-23T11:20:46Z</cp:lastPrinted>
  <dcterms:created xsi:type="dcterms:W3CDTF">2019-08-22T10:24:47Z</dcterms:created>
  <dcterms:modified xsi:type="dcterms:W3CDTF">2019-08-27T13:49:37Z</dcterms:modified>
</cp:coreProperties>
</file>

<file path=docProps/thumbnail.jpeg>
</file>